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5"/>
  </p:normalViewPr>
  <p:slideViewPr>
    <p:cSldViewPr>
      <p:cViewPr varScale="1">
        <p:scale>
          <a:sx n="83" d="100"/>
          <a:sy n="83" d="100"/>
        </p:scale>
        <p:origin x="223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06/11/2020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06/11/2020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06/11/2020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06/11/2020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06/11/2020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06/11/2020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Jeux_olympiques_antiques" TargetMode="External"/><Relationship Id="rId2" Type="http://schemas.openxmlformats.org/officeDocument/2006/relationships/hyperlink" Target="https://fr.wikipedia.org/wiki/Athl%C3%A9tisme" TargetMode="External"/><Relationship Id="rId1" Type="http://schemas.openxmlformats.org/officeDocument/2006/relationships/slideLayout" Target="../slideLayouts/slideLayout2.xml"/><Relationship Id="rId6" Type="http://schemas.openxmlformats.org/officeDocument/2006/relationships/hyperlink" Target="https://fr.wikipedia.org/wiki/Galina_Chistyakova" TargetMode="External"/><Relationship Id="rId5" Type="http://schemas.openxmlformats.org/officeDocument/2006/relationships/hyperlink" Target="https://fr.wikipedia.org/wiki/Mike_Powell" TargetMode="External"/><Relationship Id="rId4" Type="http://schemas.openxmlformats.org/officeDocument/2006/relationships/hyperlink" Target="https://fr.wikipedia.org/wiki/Jeux_olympiqu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r.wikipedia.org/wiki/Plastici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r.wikipedia.org/wiki/Carl_Lewi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fr.wikipedia.org/wiki/Heike_Drechsler" TargetMode="External"/><Relationship Id="rId3" Type="http://schemas.openxmlformats.org/officeDocument/2006/relationships/hyperlink" Target="https://fr.wikipedia.org/wiki/Tokyo" TargetMode="External"/><Relationship Id="rId7" Type="http://schemas.openxmlformats.org/officeDocument/2006/relationships/hyperlink" Target="https://fr.wikipedia.org/wiki/New_York" TargetMode="External"/><Relationship Id="rId2" Type="http://schemas.openxmlformats.org/officeDocument/2006/relationships/hyperlink" Target="https://fr.wikipedia.org/wiki/Mike_Powell" TargetMode="External"/><Relationship Id="rId1" Type="http://schemas.openxmlformats.org/officeDocument/2006/relationships/slideLayout" Target="../slideLayouts/slideLayout2.xml"/><Relationship Id="rId6" Type="http://schemas.openxmlformats.org/officeDocument/2006/relationships/hyperlink" Target="https://fr.wikipedia.org/wiki/Carl_Lewis" TargetMode="External"/><Relationship Id="rId5" Type="http://schemas.openxmlformats.org/officeDocument/2006/relationships/hyperlink" Target="https://fr.wikipedia.org/wiki/Saint-P%C3%A9tersbourg" TargetMode="External"/><Relationship Id="rId4" Type="http://schemas.openxmlformats.org/officeDocument/2006/relationships/hyperlink" Target="https://fr.wikipedia.org/wiki/Galina_Chistyakova" TargetMode="External"/><Relationship Id="rId9" Type="http://schemas.openxmlformats.org/officeDocument/2006/relationships/hyperlink" Target="https://fr.wikipedia.org/wiki/Vienne_(Autrich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fr.wikipedia.org/wiki/Rome" TargetMode="External"/><Relationship Id="rId3" Type="http://schemas.openxmlformats.org/officeDocument/2006/relationships/hyperlink" Target="https://fr.wikipedia.org/wiki/Mexico" TargetMode="External"/><Relationship Id="rId7" Type="http://schemas.openxmlformats.org/officeDocument/2006/relationships/hyperlink" Target="https://fr.wikipedia.org/wiki/Tokyo" TargetMode="External"/><Relationship Id="rId12" Type="http://schemas.openxmlformats.org/officeDocument/2006/relationships/hyperlink" Target="https://fr.wikipedia.org/wiki/Istanbul" TargetMode="External"/><Relationship Id="rId2" Type="http://schemas.openxmlformats.org/officeDocument/2006/relationships/hyperlink" Target="https://fr.wikipedia.org/wiki/Bob_Beamon" TargetMode="External"/><Relationship Id="rId1" Type="http://schemas.openxmlformats.org/officeDocument/2006/relationships/slideLayout" Target="../slideLayouts/slideLayout2.xml"/><Relationship Id="rId6" Type="http://schemas.openxmlformats.org/officeDocument/2006/relationships/hyperlink" Target="https://fr.wikipedia.org/wiki/Mike_Powell" TargetMode="External"/><Relationship Id="rId11" Type="http://schemas.openxmlformats.org/officeDocument/2006/relationships/hyperlink" Target="https://fr.wikipedia.org/wiki/Brittney_Reese" TargetMode="External"/><Relationship Id="rId5" Type="http://schemas.openxmlformats.org/officeDocument/2006/relationships/hyperlink" Target="https://fr.wikipedia.org/wiki/S%C3%A9oul" TargetMode="External"/><Relationship Id="rId10" Type="http://schemas.openxmlformats.org/officeDocument/2006/relationships/hyperlink" Target="https://fr.wikipedia.org/wiki/Maebashi" TargetMode="External"/><Relationship Id="rId4" Type="http://schemas.openxmlformats.org/officeDocument/2006/relationships/hyperlink" Target="https://fr.wikipedia.org/wiki/Jackie_Joyner-Kersee" TargetMode="External"/><Relationship Id="rId9" Type="http://schemas.openxmlformats.org/officeDocument/2006/relationships/hyperlink" Target="https://fr.wikipedia.org/wiki/Iv%C3%A1n_Pedroso"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YBpNMRi5kM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7772400" cy="1470025"/>
          </a:xfrm>
        </p:spPr>
        <p:txBody>
          <a:bodyPr/>
          <a:lstStyle/>
          <a:p>
            <a:r>
              <a:rPr lang="fr-FR" dirty="0"/>
              <a:t>LE SAUT EN LONGUEUR</a:t>
            </a:r>
          </a:p>
        </p:txBody>
      </p:sp>
      <p:sp>
        <p:nvSpPr>
          <p:cNvPr id="3" name="Sous-titre 2"/>
          <p:cNvSpPr>
            <a:spLocks noGrp="1"/>
          </p:cNvSpPr>
          <p:nvPr>
            <p:ph type="subTitle" idx="1"/>
          </p:nvPr>
        </p:nvSpPr>
        <p:spPr>
          <a:xfrm>
            <a:off x="1371600" y="1988840"/>
            <a:ext cx="6400800" cy="3649960"/>
          </a:xfrm>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556792"/>
            <a:ext cx="7990943" cy="459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37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r>
              <a:rPr lang="fr-FR" dirty="0"/>
              <a:t>Challenge enfant et parent</a:t>
            </a:r>
          </a:p>
          <a:p>
            <a:pPr marL="0" indent="0">
              <a:buNone/>
            </a:pPr>
            <a:endParaRPr lang="fr-FR" dirty="0"/>
          </a:p>
          <a:p>
            <a:pPr marL="0" indent="0">
              <a:buNone/>
            </a:pPr>
            <a:r>
              <a:rPr lang="fr-FR" sz="2200" dirty="0"/>
              <a:t>Effectue le parcours aller–retour en respectant le pieds / clochepied. Prendre un bouchon au départ et le dépose à l’autre extrémité du parcours puis revenir et enchainez les tours. Objectif : En 1min 30 Ramener le plus de bouchon dans le panier opposé </a:t>
            </a:r>
          </a:p>
          <a:p>
            <a:pPr marL="0" indent="0">
              <a:buNone/>
            </a:pPr>
            <a:endParaRPr lang="fr-FR" sz="2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2976"/>
            <a:ext cx="24669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670301"/>
            <a:ext cx="67627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1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pPr marL="0" indent="0">
              <a:buNone/>
            </a:pPr>
            <a:r>
              <a:rPr lang="fr-FR" dirty="0"/>
              <a:t>Saut en longueur</a:t>
            </a:r>
          </a:p>
          <a:p>
            <a:pPr marL="0" indent="0">
              <a:buNone/>
            </a:pPr>
            <a:r>
              <a:rPr lang="fr-FR" sz="2000" dirty="0"/>
              <a:t>Prendre 5 m d’élan et sauter (avant une marque au sol) le plus loin possible    3 essais</a:t>
            </a:r>
          </a:p>
          <a:p>
            <a:pPr marL="0" indent="0">
              <a:buNone/>
            </a:pPr>
            <a:endParaRPr lang="fr-FR" sz="2000" dirty="0"/>
          </a:p>
          <a:p>
            <a:pPr marL="0" indent="0">
              <a:buNone/>
            </a:pPr>
            <a:endParaRPr lang="fr-FR" sz="2000" dirty="0"/>
          </a:p>
          <a:p>
            <a:pPr marL="0" indent="0">
              <a:buNone/>
            </a:pPr>
            <a:endParaRPr lang="fr-FR" dirty="0"/>
          </a:p>
          <a:p>
            <a:pPr marL="0" indent="0">
              <a:buNone/>
            </a:pPr>
            <a:r>
              <a:rPr lang="fr-FR" dirty="0"/>
              <a:t>Triple bond</a:t>
            </a:r>
          </a:p>
          <a:p>
            <a:pPr marL="0" indent="0">
              <a:buNone/>
            </a:pPr>
            <a:r>
              <a:rPr lang="fr-FR" sz="2000" dirty="0"/>
              <a:t>Partir pieds joints, effectuer l’enchainement pied « droit »/gauche droit ou pied gauche /droit/gauche pour arriver le plus possible     3 essais</a:t>
            </a:r>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r>
              <a:rPr lang="fr-FR" sz="2000" dirty="0"/>
              <a:t>N’oubliez pas de mesurer les sauts!!!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149080"/>
            <a:ext cx="33051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48196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8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normAutofit fontScale="90000"/>
          </a:bodyPr>
          <a:lstStyle/>
          <a:p>
            <a:endParaRPr lang="fr-FR" dirty="0"/>
          </a:p>
        </p:txBody>
      </p:sp>
      <p:sp>
        <p:nvSpPr>
          <p:cNvPr id="3" name="Espace réservé du contenu 2"/>
          <p:cNvSpPr>
            <a:spLocks noGrp="1"/>
          </p:cNvSpPr>
          <p:nvPr>
            <p:ph idx="1"/>
          </p:nvPr>
        </p:nvSpPr>
        <p:spPr>
          <a:xfrm>
            <a:off x="457200" y="980728"/>
            <a:ext cx="8229600" cy="5145435"/>
          </a:xfrm>
        </p:spPr>
        <p:txBody>
          <a:bodyPr>
            <a:normAutofit fontScale="92500"/>
          </a:bodyPr>
          <a:lstStyle/>
          <a:p>
            <a:r>
              <a:rPr lang="fr-FR" dirty="0"/>
              <a:t>Le </a:t>
            </a:r>
            <a:r>
              <a:rPr lang="fr-FR" b="1" dirty="0"/>
              <a:t>saut en longueur</a:t>
            </a:r>
            <a:r>
              <a:rPr lang="fr-FR" dirty="0"/>
              <a:t> est une épreuve d'</a:t>
            </a:r>
            <a:r>
              <a:rPr lang="fr-FR" dirty="0">
                <a:hlinkClick r:id="rId2" tooltip="Athlétisme"/>
              </a:rPr>
              <a:t>athlétisme</a:t>
            </a:r>
            <a:r>
              <a:rPr lang="fr-FR" dirty="0"/>
              <a:t> consistant à couvrir la plus longue distance possible en sautant, avec de l'élan, à partir d'une marque fixe. Il était l'une des épreuves des </a:t>
            </a:r>
            <a:r>
              <a:rPr lang="fr-FR" dirty="0">
                <a:hlinkClick r:id="rId3" tooltip="Jeux olympiques antiques"/>
              </a:rPr>
              <a:t>Jeux olympiques antiques</a:t>
            </a:r>
            <a:r>
              <a:rPr lang="fr-FR" dirty="0"/>
              <a:t> et est présent aux </a:t>
            </a:r>
            <a:r>
              <a:rPr lang="fr-FR" u="sng" dirty="0">
                <a:hlinkClick r:id="rId4"/>
              </a:rPr>
              <a:t>Jeux olympiques</a:t>
            </a:r>
            <a:r>
              <a:rPr lang="fr-FR" dirty="0"/>
              <a:t> actuels. Le record du monde masculin est détenu depuis 1991 par l'Américain </a:t>
            </a:r>
            <a:r>
              <a:rPr lang="fr-FR" dirty="0">
                <a:hlinkClick r:id="rId5" tooltip="Mike Powell"/>
              </a:rPr>
              <a:t>Mike Powell</a:t>
            </a:r>
            <a:r>
              <a:rPr lang="fr-FR" dirty="0"/>
              <a:t> avec un saut à 8,95 mètres, le record du monde féminin est depuis 1988 la propriété de la Soviétique </a:t>
            </a:r>
            <a:r>
              <a:rPr lang="fr-FR" dirty="0">
                <a:hlinkClick r:id="rId6" tooltip="Galina Chistyakova"/>
              </a:rPr>
              <a:t>Galina </a:t>
            </a:r>
            <a:r>
              <a:rPr lang="fr-FR" dirty="0" err="1">
                <a:hlinkClick r:id="rId6" tooltip="Galina Chistyakova"/>
              </a:rPr>
              <a:t>Chistyakova</a:t>
            </a:r>
            <a:r>
              <a:rPr lang="fr-FR" dirty="0"/>
              <a:t> avec 7,52 mètres.</a:t>
            </a:r>
          </a:p>
        </p:txBody>
      </p:sp>
    </p:spTree>
    <p:extLst>
      <p:ext uri="{BB962C8B-B14F-4D97-AF65-F5344CB8AC3E}">
        <p14:creationId xmlns:p14="http://schemas.microsoft.com/office/powerpoint/2010/main" val="198558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sp>
        <p:nvSpPr>
          <p:cNvPr id="3" name="Espace réservé du contenu 2"/>
          <p:cNvSpPr>
            <a:spLocks noGrp="1"/>
          </p:cNvSpPr>
          <p:nvPr>
            <p:ph idx="1"/>
          </p:nvPr>
        </p:nvSpPr>
        <p:spPr>
          <a:xfrm>
            <a:off x="457200" y="476672"/>
            <a:ext cx="8229600" cy="6192688"/>
          </a:xfrm>
        </p:spPr>
        <p:txBody>
          <a:bodyPr>
            <a:noAutofit/>
          </a:bodyPr>
          <a:lstStyle/>
          <a:p>
            <a:pPr marL="0" indent="0">
              <a:buNone/>
            </a:pPr>
            <a:r>
              <a:rPr lang="fr-FR" sz="2400" b="1" u="sng" dirty="0"/>
              <a:t>DEROULEMENT</a:t>
            </a:r>
            <a:r>
              <a:rPr lang="fr-FR" sz="2400" b="1" dirty="0"/>
              <a:t> </a:t>
            </a:r>
          </a:p>
          <a:p>
            <a:r>
              <a:rPr lang="fr-FR" sz="2400" dirty="0"/>
              <a:t>Les athlètes se lancent dans une course d'élan sur une piste rectiligne de 40 mètres, prennent une impulsion sur leur meilleur pied (ou pied d'appel) juste avant une surface en </a:t>
            </a:r>
            <a:r>
              <a:rPr lang="fr-FR" sz="2400" dirty="0" err="1">
                <a:hlinkClick r:id="rId2" tooltip="Plasticine"/>
              </a:rPr>
              <a:t>plasticine</a:t>
            </a:r>
            <a:r>
              <a:rPr lang="fr-FR" sz="2400" dirty="0"/>
              <a:t>, et sautent pour atterrir le plus loin possible dans un bac à sable. </a:t>
            </a:r>
          </a:p>
          <a:p>
            <a:r>
              <a:rPr lang="fr-FR" sz="2400" dirty="0"/>
              <a:t>L'athlète qui touchera la </a:t>
            </a:r>
            <a:r>
              <a:rPr lang="fr-FR" sz="2400" dirty="0" err="1"/>
              <a:t>plasticine</a:t>
            </a:r>
            <a:r>
              <a:rPr lang="fr-FR" sz="2400" dirty="0"/>
              <a:t> positionnée juste après </a:t>
            </a:r>
            <a:r>
              <a:rPr lang="fr-FR" sz="2400" i="1" dirty="0"/>
              <a:t>la planche d'appel</a:t>
            </a:r>
            <a:r>
              <a:rPr lang="fr-FR" sz="2400" dirty="0"/>
              <a:t> et qui aura donc dépassé </a:t>
            </a:r>
            <a:r>
              <a:rPr lang="fr-FR" sz="2400" i="1" dirty="0"/>
              <a:t>la ligne d'appel</a:t>
            </a:r>
            <a:r>
              <a:rPr lang="fr-FR" sz="2400" dirty="0"/>
              <a:t> ne verra pas son saut mesuré. On dit qu'il a </a:t>
            </a:r>
            <a:r>
              <a:rPr lang="fr-FR" sz="2400" i="1" dirty="0"/>
              <a:t>mordu</a:t>
            </a:r>
            <a:r>
              <a:rPr lang="fr-FR" sz="2400" dirty="0"/>
              <a:t>.</a:t>
            </a:r>
          </a:p>
          <a:p>
            <a:endParaRPr lang="fr-FR" sz="2400" dirty="0"/>
          </a:p>
          <a:p>
            <a:r>
              <a:rPr lang="fr-FR" sz="2400" dirty="0"/>
              <a:t>Les concurrents ont généralement trois essais auxquels viennent s'ajouter trois essais supplémentaires pour les finalistes (en principe les huit premiers). Le gagnant est celui qui a réalisé le plus long saut mesuré. En cas d'égalité, on départage les sauteurs en prenant en considération le second meilleur saut effectué.</a:t>
            </a:r>
          </a:p>
          <a:p>
            <a:endParaRPr lang="fr-FR" sz="2400" dirty="0"/>
          </a:p>
          <a:p>
            <a:endParaRPr lang="fr-FR"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573341"/>
            <a:ext cx="1512168" cy="101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76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188912"/>
            <a:ext cx="8229600" cy="6336431"/>
          </a:xfrm>
        </p:spPr>
        <p:txBody>
          <a:bodyPr>
            <a:normAutofit fontScale="92500"/>
          </a:bodyPr>
          <a:lstStyle/>
          <a:p>
            <a:r>
              <a:rPr lang="fr-FR" sz="2400" dirty="0"/>
              <a:t>La vitesse de course au moment de l'impulsion est déterminante, c'est pourquoi de nombreux sprinteurs réalisent de bons résultats en saut en longueur. Le sprinteur </a:t>
            </a:r>
            <a:r>
              <a:rPr lang="fr-FR" sz="2400" dirty="0">
                <a:hlinkClick r:id="rId2" tooltip="Carl Lewis"/>
              </a:rPr>
              <a:t>Carl Lewis</a:t>
            </a:r>
            <a:r>
              <a:rPr lang="fr-FR" sz="2400" dirty="0"/>
              <a:t> s'est ainsi également brillamment distingué au saut en longueur (4 médailles d'or aux Jeux olympiques : 1984, 1988, 1992 et 1996).</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Ou en vidéo: https://www.youtube.com/watch?v=sQvEhP-gcK0</a:t>
            </a:r>
          </a:p>
          <a:p>
            <a:endParaRPr lang="fr-FR"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057" y="2924944"/>
            <a:ext cx="22383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140968"/>
            <a:ext cx="2906688" cy="164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12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333375"/>
            <a:ext cx="8229600" cy="5792788"/>
          </a:xfrm>
        </p:spPr>
        <p:txBody>
          <a:bodyPr/>
          <a:lstStyle/>
          <a:p>
            <a:pPr marL="0" indent="0">
              <a:buNone/>
            </a:pPr>
            <a:r>
              <a:rPr lang="fr-FR" b="1" u="sng" dirty="0"/>
              <a:t>Aspects techniques</a:t>
            </a:r>
          </a:p>
          <a:p>
            <a:r>
              <a:rPr lang="fr-FR" dirty="0"/>
              <a:t>La longueur minimale de la piste d'élan est de 40 mètres, la longueur maximale étant illimitée. Un concurrent peut placer ses propres marques sur la piste d'élan. La planche d'appel doit obligatoirement mesurer de 1,21 m à 1,22 m de long, 198 à 202 mm de large et 100 mm d'épaisseur. La largeur de la zone de chute doit mesurer au moins 2,75 m de large.</a:t>
            </a:r>
          </a:p>
          <a:p>
            <a:endParaRPr lang="fr-FR" dirty="0"/>
          </a:p>
        </p:txBody>
      </p:sp>
    </p:spTree>
    <p:extLst>
      <p:ext uri="{BB962C8B-B14F-4D97-AF65-F5344CB8AC3E}">
        <p14:creationId xmlns:p14="http://schemas.microsoft.com/office/powerpoint/2010/main" val="393366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48921105"/>
              </p:ext>
            </p:extLst>
          </p:nvPr>
        </p:nvGraphicFramePr>
        <p:xfrm>
          <a:off x="251520" y="1196750"/>
          <a:ext cx="8712966" cy="4104459"/>
        </p:xfrm>
        <a:graphic>
          <a:graphicData uri="http://schemas.openxmlformats.org/drawingml/2006/table">
            <a:tbl>
              <a:tblPr/>
              <a:tblGrid>
                <a:gridCol w="1452161">
                  <a:extLst>
                    <a:ext uri="{9D8B030D-6E8A-4147-A177-3AD203B41FA5}">
                      <a16:colId xmlns:a16="http://schemas.microsoft.com/office/drawing/2014/main" val="20000"/>
                    </a:ext>
                  </a:extLst>
                </a:gridCol>
                <a:gridCol w="1452161">
                  <a:extLst>
                    <a:ext uri="{9D8B030D-6E8A-4147-A177-3AD203B41FA5}">
                      <a16:colId xmlns:a16="http://schemas.microsoft.com/office/drawing/2014/main" val="20001"/>
                    </a:ext>
                  </a:extLst>
                </a:gridCol>
                <a:gridCol w="1452161">
                  <a:extLst>
                    <a:ext uri="{9D8B030D-6E8A-4147-A177-3AD203B41FA5}">
                      <a16:colId xmlns:a16="http://schemas.microsoft.com/office/drawing/2014/main" val="20002"/>
                    </a:ext>
                  </a:extLst>
                </a:gridCol>
                <a:gridCol w="1452161">
                  <a:extLst>
                    <a:ext uri="{9D8B030D-6E8A-4147-A177-3AD203B41FA5}">
                      <a16:colId xmlns:a16="http://schemas.microsoft.com/office/drawing/2014/main" val="20003"/>
                    </a:ext>
                  </a:extLst>
                </a:gridCol>
                <a:gridCol w="1452161">
                  <a:extLst>
                    <a:ext uri="{9D8B030D-6E8A-4147-A177-3AD203B41FA5}">
                      <a16:colId xmlns:a16="http://schemas.microsoft.com/office/drawing/2014/main" val="20004"/>
                    </a:ext>
                  </a:extLst>
                </a:gridCol>
                <a:gridCol w="1452161">
                  <a:extLst>
                    <a:ext uri="{9D8B030D-6E8A-4147-A177-3AD203B41FA5}">
                      <a16:colId xmlns:a16="http://schemas.microsoft.com/office/drawing/2014/main" val="20005"/>
                    </a:ext>
                  </a:extLst>
                </a:gridCol>
              </a:tblGrid>
              <a:tr h="466141">
                <a:tc gridSpan="6">
                  <a:txBody>
                    <a:bodyPr/>
                    <a:lstStyle/>
                    <a:p>
                      <a:r>
                        <a:rPr lang="fr-FR" dirty="0"/>
                        <a:t>                                                     Records du monde saut en longueur </a:t>
                      </a:r>
                    </a:p>
                  </a:txBody>
                  <a:tcPr marL="9525" marR="9525" marT="9525" marB="9525" anchor="ctr">
                    <a:solidFill>
                      <a:srgbClr val="F8F9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66141">
                <a:tc>
                  <a:txBody>
                    <a:bodyPr/>
                    <a:lstStyle/>
                    <a:p>
                      <a:r>
                        <a:rPr lang="fr-FR" b="1">
                          <a:effectLst/>
                        </a:rPr>
                        <a:t>Région</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Genre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Performance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Athlète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Date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Lieu</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466141">
                <a:tc rowSpan="2">
                  <a:txBody>
                    <a:bodyPr/>
                    <a:lstStyle/>
                    <a:p>
                      <a:r>
                        <a:rPr lang="fr-FR" b="1">
                          <a:effectLst/>
                        </a:rPr>
                        <a:t>En plein air</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8,95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2" tooltip="Mike Powell"/>
                        </a:rPr>
                        <a:t>Mike Powell</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30 août 1991</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3" tooltip="Tokyo"/>
                        </a:rPr>
                        <a:t>Tokyo</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902012">
                <a:tc vMerge="1">
                  <a:txBody>
                    <a:bodyPr/>
                    <a:lstStyle/>
                    <a:p>
                      <a:endParaRPr lang="fr-FR"/>
                    </a:p>
                  </a:txBody>
                  <a:tcPr/>
                </a:tc>
                <a:tc>
                  <a:txBody>
                    <a:bodyPr/>
                    <a:lstStyle/>
                    <a:p>
                      <a:r>
                        <a:rPr lang="fr-FR">
                          <a:effectLst/>
                        </a:rPr>
                        <a:t>F</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7,52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4" tooltip="Galina Chistyakova"/>
                        </a:rPr>
                        <a:t>Galina Chistyakova</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11 juin 1988</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5" tooltip="Saint-Pétersbourg"/>
                        </a:rPr>
                        <a:t>Leningrad</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902012">
                <a:tc rowSpan="2">
                  <a:txBody>
                    <a:bodyPr/>
                    <a:lstStyle/>
                    <a:p>
                      <a:r>
                        <a:rPr lang="fr-FR" b="1">
                          <a:effectLst/>
                        </a:rPr>
                        <a:t>En salle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8,79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6" tooltip="Carl Lewis"/>
                        </a:rPr>
                        <a:t>Carl Lewis</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27 janvier 1984</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7" tooltip="New York"/>
                        </a:rPr>
                        <a:t>New York</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902012">
                <a:tc vMerge="1">
                  <a:txBody>
                    <a:bodyPr/>
                    <a:lstStyle/>
                    <a:p>
                      <a:endParaRPr lang="fr-FR"/>
                    </a:p>
                  </a:txBody>
                  <a:tcPr/>
                </a:tc>
                <a:tc>
                  <a:txBody>
                    <a:bodyPr/>
                    <a:lstStyle/>
                    <a:p>
                      <a:r>
                        <a:rPr lang="fr-FR">
                          <a:effectLst/>
                        </a:rPr>
                        <a:t>F</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7,37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8" tooltip="Heike Drechsler"/>
                        </a:rPr>
                        <a:t>Heike Drechsler</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13 février 1988</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dirty="0">
                          <a:solidFill>
                            <a:srgbClr val="0B0080"/>
                          </a:solidFill>
                          <a:effectLst/>
                          <a:hlinkClick r:id="rId9" tooltip="Vienne (Autriche)"/>
                        </a:rPr>
                        <a:t>Vienne</a:t>
                      </a:r>
                      <a:endParaRPr lang="fr-FR" dirty="0">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786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924464437"/>
              </p:ext>
            </p:extLst>
          </p:nvPr>
        </p:nvGraphicFramePr>
        <p:xfrm>
          <a:off x="323526" y="692696"/>
          <a:ext cx="8568954" cy="4968552"/>
        </p:xfrm>
        <a:graphic>
          <a:graphicData uri="http://schemas.openxmlformats.org/drawingml/2006/table">
            <a:tbl>
              <a:tblPr/>
              <a:tblGrid>
                <a:gridCol w="1428159">
                  <a:extLst>
                    <a:ext uri="{9D8B030D-6E8A-4147-A177-3AD203B41FA5}">
                      <a16:colId xmlns:a16="http://schemas.microsoft.com/office/drawing/2014/main" val="20000"/>
                    </a:ext>
                  </a:extLst>
                </a:gridCol>
                <a:gridCol w="1428159">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428159">
                  <a:extLst>
                    <a:ext uri="{9D8B030D-6E8A-4147-A177-3AD203B41FA5}">
                      <a16:colId xmlns:a16="http://schemas.microsoft.com/office/drawing/2014/main" val="20004"/>
                    </a:ext>
                  </a:extLst>
                </a:gridCol>
                <a:gridCol w="1428159">
                  <a:extLst>
                    <a:ext uri="{9D8B030D-6E8A-4147-A177-3AD203B41FA5}">
                      <a16:colId xmlns:a16="http://schemas.microsoft.com/office/drawing/2014/main" val="20005"/>
                    </a:ext>
                  </a:extLst>
                </a:gridCol>
              </a:tblGrid>
              <a:tr h="423206">
                <a:tc gridSpan="6">
                  <a:txBody>
                    <a:bodyPr/>
                    <a:lstStyle/>
                    <a:p>
                      <a:r>
                        <a:rPr lang="fr-FR" dirty="0"/>
                        <a:t>                                             Records du saut en longueur par compétitions </a:t>
                      </a:r>
                    </a:p>
                  </a:txBody>
                  <a:tcPr marL="9525" marR="9525" marT="9525" marB="9525" anchor="ctr">
                    <a:solidFill>
                      <a:srgbClr val="F8F9F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23206">
                <a:tc>
                  <a:txBody>
                    <a:bodyPr/>
                    <a:lstStyle/>
                    <a:p>
                      <a:r>
                        <a:rPr lang="fr-FR" b="1">
                          <a:effectLst/>
                        </a:rPr>
                        <a:t>Compétition</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Genre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Performance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Athlète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Date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b="1">
                          <a:effectLst/>
                        </a:rPr>
                        <a:t>Lieu</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818932">
                <a:tc rowSpan="2">
                  <a:txBody>
                    <a:bodyPr/>
                    <a:lstStyle/>
                    <a:p>
                      <a:r>
                        <a:rPr lang="fr-FR" b="1">
                          <a:effectLst/>
                        </a:rPr>
                        <a:t>Jeux olympiques</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8,90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2" tooltip="Bob Beamon"/>
                        </a:rPr>
                        <a:t>Bob Beamon</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18 octobre 1968</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3" tooltip="Mexico"/>
                        </a:rPr>
                        <a:t>Mexico</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818932">
                <a:tc vMerge="1">
                  <a:txBody>
                    <a:bodyPr/>
                    <a:lstStyle/>
                    <a:p>
                      <a:endParaRPr lang="fr-FR"/>
                    </a:p>
                  </a:txBody>
                  <a:tcPr/>
                </a:tc>
                <a:tc>
                  <a:txBody>
                    <a:bodyPr/>
                    <a:lstStyle/>
                    <a:p>
                      <a:r>
                        <a:rPr lang="fr-FR">
                          <a:effectLst/>
                        </a:rPr>
                        <a:t>F</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7,40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4" tooltip="Jackie Joyner-Kersee"/>
                        </a:rPr>
                        <a:t>Jackie Joyner-Kersee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29 septembre 1988</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5" tooltip="Séoul"/>
                        </a:rPr>
                        <a:t>Séoul</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423206">
                <a:tc rowSpan="2">
                  <a:txBody>
                    <a:bodyPr/>
                    <a:lstStyle/>
                    <a:p>
                      <a:r>
                        <a:rPr lang="fr-FR" b="1">
                          <a:effectLst/>
                        </a:rPr>
                        <a:t>Championnats du monde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8,95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6" tooltip="Mike Powell"/>
                        </a:rPr>
                        <a:t>Mike Powell</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30 août 1991</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7" tooltip="Tokyo"/>
                        </a:rPr>
                        <a:t>Tokyo</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818932">
                <a:tc vMerge="1">
                  <a:txBody>
                    <a:bodyPr/>
                    <a:lstStyle/>
                    <a:p>
                      <a:endParaRPr lang="fr-FR"/>
                    </a:p>
                  </a:txBody>
                  <a:tcPr/>
                </a:tc>
                <a:tc>
                  <a:txBody>
                    <a:bodyPr/>
                    <a:lstStyle/>
                    <a:p>
                      <a:r>
                        <a:rPr lang="fr-FR">
                          <a:effectLst/>
                        </a:rPr>
                        <a:t>F</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7,36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4" tooltip="Jackie Joyner-Kersee"/>
                        </a:rPr>
                        <a:t>Jackie Joyner-Kersee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4 septembre 1987</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8" tooltip="Rome"/>
                        </a:rPr>
                        <a:t>Rome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423206">
                <a:tc rowSpan="2">
                  <a:txBody>
                    <a:bodyPr/>
                    <a:lstStyle/>
                    <a:p>
                      <a:r>
                        <a:rPr lang="fr-FR" b="1">
                          <a:effectLst/>
                        </a:rPr>
                        <a:t>Championnats du monde en salle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8,62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9" tooltip="Iván Pedroso"/>
                        </a:rPr>
                        <a:t>Iván Pedroso</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7 mars 1999</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a:solidFill>
                            <a:srgbClr val="0B0080"/>
                          </a:solidFill>
                          <a:effectLst/>
                          <a:hlinkClick r:id="rId10" tooltip="Maebashi"/>
                        </a:rPr>
                        <a:t>Maebashi</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818932">
                <a:tc vMerge="1">
                  <a:txBody>
                    <a:bodyPr/>
                    <a:lstStyle/>
                    <a:p>
                      <a:endParaRPr lang="fr-FR"/>
                    </a:p>
                  </a:txBody>
                  <a:tcPr/>
                </a:tc>
                <a:tc>
                  <a:txBody>
                    <a:bodyPr/>
                    <a:lstStyle/>
                    <a:p>
                      <a:r>
                        <a:rPr lang="fr-FR">
                          <a:effectLst/>
                        </a:rPr>
                        <a:t>F</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dirty="0">
                          <a:effectLst/>
                        </a:rPr>
                        <a:t>7,23 m</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fr-FR">
                          <a:effectLst/>
                        </a:rPr>
                        <a:t> </a:t>
                      </a:r>
                      <a:r>
                        <a:rPr lang="fr-FR" u="none" strike="noStrike">
                          <a:solidFill>
                            <a:srgbClr val="0B0080"/>
                          </a:solidFill>
                          <a:effectLst/>
                          <a:hlinkClick r:id="rId11" tooltip="Brittney Reese"/>
                        </a:rPr>
                        <a:t>Brittney Reese</a:t>
                      </a:r>
                      <a:endParaRPr lang="fr-FR">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11 mars 2012</a:t>
                      </a: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u="none" strike="noStrike" dirty="0">
                          <a:solidFill>
                            <a:srgbClr val="0B0080"/>
                          </a:solidFill>
                          <a:effectLst/>
                          <a:hlinkClick r:id="rId12" tooltip="Istanbul"/>
                        </a:rPr>
                        <a:t>Istanbul</a:t>
                      </a:r>
                      <a:endParaRPr lang="fr-FR" dirty="0">
                        <a:effectLst/>
                      </a:endParaRPr>
                    </a:p>
                  </a:txBody>
                  <a:tcPr marL="9525" marR="9525" marT="9525" marB="952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2292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Les records du monde en vidéo:</a:t>
            </a:r>
          </a:p>
          <a:p>
            <a:pPr marL="0" indent="0">
              <a:buNone/>
            </a:pPr>
            <a:r>
              <a:rPr lang="fr-FR" dirty="0"/>
              <a:t>Masculin:  </a:t>
            </a:r>
            <a:r>
              <a:rPr lang="fr-FR" dirty="0">
                <a:hlinkClick r:id="rId2"/>
              </a:rPr>
              <a:t>https://www.youtube.com/watch?v=YBpNMRi5kMY</a:t>
            </a:r>
            <a:endParaRPr lang="fr-FR" dirty="0"/>
          </a:p>
          <a:p>
            <a:pPr marL="0" indent="0">
              <a:buNone/>
            </a:pPr>
            <a:r>
              <a:rPr lang="fr-FR" dirty="0"/>
              <a:t>Féminin:</a:t>
            </a:r>
          </a:p>
          <a:p>
            <a:pPr marL="0" indent="0">
              <a:buNone/>
            </a:pPr>
            <a:r>
              <a:rPr lang="fr-FR" u="sng" dirty="0"/>
              <a:t>https://www.dailymotion.com/video/x33aykr</a:t>
            </a:r>
          </a:p>
        </p:txBody>
      </p:sp>
    </p:spTree>
    <p:extLst>
      <p:ext uri="{BB962C8B-B14F-4D97-AF65-F5344CB8AC3E}">
        <p14:creationId xmlns:p14="http://schemas.microsoft.com/office/powerpoint/2010/main" val="405438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507288" cy="6120680"/>
          </a:xfrm>
        </p:spPr>
        <p:txBody>
          <a:bodyPr/>
          <a:lstStyle/>
          <a:p>
            <a:pPr marL="0" indent="0">
              <a:buNone/>
            </a:pPr>
            <a:r>
              <a:rPr lang="fr-FR" dirty="0"/>
              <a:t>A nous de jouer!!</a:t>
            </a:r>
          </a:p>
          <a:p>
            <a:pPr marL="0" indent="0">
              <a:buNone/>
            </a:pPr>
            <a:r>
              <a:rPr lang="fr-FR" dirty="0"/>
              <a:t>voici une séance à faire :</a:t>
            </a:r>
          </a:p>
          <a:p>
            <a:pPr marL="0" indent="0">
              <a:buNone/>
            </a:pPr>
            <a:r>
              <a:rPr lang="fr-FR" dirty="0"/>
              <a:t>Echauffement:</a:t>
            </a:r>
          </a:p>
          <a:p>
            <a:pPr marL="0" indent="0">
              <a:buNone/>
            </a:pPr>
            <a:r>
              <a:rPr lang="fr-FR" sz="1800" dirty="0"/>
              <a:t>Courir sur place pendant 2’</a:t>
            </a:r>
          </a:p>
          <a:p>
            <a:pPr marL="0" indent="0">
              <a:buNone/>
            </a:pPr>
            <a:r>
              <a:rPr lang="fr-FR" sz="1800" dirty="0"/>
              <a:t>Griffés sur 10 m, revenir en trottinant et le faire 2x</a:t>
            </a:r>
          </a:p>
          <a:p>
            <a:pPr marL="0" indent="0">
              <a:buNone/>
            </a:pPr>
            <a:r>
              <a:rPr lang="fr-FR" sz="1800" dirty="0"/>
              <a:t>Montées de genoux sur 10m et le faire 2x</a:t>
            </a:r>
          </a:p>
          <a:p>
            <a:pPr marL="0" indent="0">
              <a:buNone/>
            </a:pPr>
            <a:r>
              <a:rPr lang="fr-FR" sz="1800" dirty="0"/>
              <a:t>Talons fesses sur 10, m et le faire 2x</a:t>
            </a:r>
          </a:p>
          <a:p>
            <a:pPr marL="0" indent="0">
              <a:buNone/>
            </a:pPr>
            <a:r>
              <a:rPr lang="fr-FR" sz="1800" dirty="0"/>
              <a:t>Sauts de grenouille x5   et le faire 2x</a:t>
            </a:r>
          </a:p>
          <a:p>
            <a:pPr marL="0" indent="0">
              <a:buNone/>
            </a:pPr>
            <a:r>
              <a:rPr lang="fr-FR" dirty="0"/>
              <a:t>Exercices </a:t>
            </a:r>
          </a:p>
          <a:p>
            <a:pPr marL="0" indent="0">
              <a:buNone/>
            </a:pPr>
            <a:r>
              <a:rPr lang="fr-FR" sz="1800" dirty="0"/>
              <a:t>-partir pieds décalés, sauter le plus loin possible et arriver en position « chevalier »  x5</a:t>
            </a:r>
          </a:p>
          <a:p>
            <a:pPr marL="0" indent="0">
              <a:buNone/>
            </a:pPr>
            <a:r>
              <a:rPr lang="fr-FR" sz="1800" dirty="0"/>
              <a:t>-sauter à pieds joint vers l’avant x3  puis pieds décalés, sauter et arriver pieds joints.</a:t>
            </a:r>
          </a:p>
          <a:p>
            <a:pPr marL="0" indent="0">
              <a:buNone/>
            </a:pPr>
            <a:r>
              <a:rPr lang="fr-FR" sz="1800" dirty="0"/>
              <a:t>montées de genoux x10 en avançant + sauter le plus loin possible avec notre pied d’appel     et arriver pieds joints (voir la vidéo démonstration)</a:t>
            </a:r>
          </a:p>
          <a:p>
            <a:pPr marL="0" indent="0">
              <a:buNone/>
            </a:pPr>
            <a:endParaRPr lang="fr-FR" sz="1800" dirty="0"/>
          </a:p>
          <a:p>
            <a:pPr marL="0" indent="0">
              <a:buNone/>
            </a:pPr>
            <a:endParaRPr lang="fr-FR"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132" y="3876602"/>
            <a:ext cx="758577" cy="78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67875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3115</TotalTime>
  <Words>776</Words>
  <Application>Microsoft Macintosh PowerPoint</Application>
  <PresentationFormat>Affichage à l'écran (4:3)</PresentationFormat>
  <Paragraphs>121</Paragraphs>
  <Slides>11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Thème Office</vt:lpstr>
      <vt:lpstr>LE SAUT EN LONGUEUR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SAUT EN LONGUEUR</dc:title>
  <dc:creator>Estelle</dc:creator>
  <cp:lastModifiedBy>oceanneheliard2000@gmail.com</cp:lastModifiedBy>
  <cp:revision>13</cp:revision>
  <dcterms:created xsi:type="dcterms:W3CDTF">2020-11-02T19:09:21Z</dcterms:created>
  <dcterms:modified xsi:type="dcterms:W3CDTF">2020-11-06T14:04:32Z</dcterms:modified>
</cp:coreProperties>
</file>