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9" r:id="rId5"/>
    <p:sldId id="258" r:id="rId6"/>
    <p:sldId id="262" r:id="rId7"/>
    <p:sldId id="263" r:id="rId8"/>
    <p:sldId id="264" r:id="rId9"/>
    <p:sldId id="266" r:id="rId10"/>
    <p:sldId id="265" r:id="rId11"/>
    <p:sldId id="267" r:id="rId12"/>
    <p:sldId id="268" r:id="rId13"/>
    <p:sldId id="269" r:id="rId14"/>
    <p:sldId id="271" r:id="rId15"/>
    <p:sldId id="272" r:id="rId16"/>
    <p:sldId id="260" r:id="rId17"/>
    <p:sldId id="270"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p:restoredTop sz="94788"/>
  </p:normalViewPr>
  <p:slideViewPr>
    <p:cSldViewPr snapToGrid="0" snapToObjects="1">
      <p:cViewPr varScale="1">
        <p:scale>
          <a:sx n="84" d="100"/>
          <a:sy n="84" d="100"/>
        </p:scale>
        <p:origin x="184"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A73FC-295F-C344-ABBB-83F8793F8C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15A2B5-E4C0-5F48-9B92-6079799AD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D9E789-D5EA-604C-9FA5-BEE751B60301}"/>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5" name="Espace réservé du pied de page 4">
            <a:extLst>
              <a:ext uri="{FF2B5EF4-FFF2-40B4-BE49-F238E27FC236}">
                <a16:creationId xmlns:a16="http://schemas.microsoft.com/office/drawing/2014/main" id="{3050D860-3745-D847-92AA-F1C5292AD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414F7D-E690-A54F-B817-3F73B4A7C62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257092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74316-EDF0-CE4E-A0C9-4D772445AF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0B2011-A7CB-2B4A-95AE-34C5B8911EB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1F57BF-D347-9B4B-90FE-034F171351BB}"/>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5" name="Espace réservé du pied de page 4">
            <a:extLst>
              <a:ext uri="{FF2B5EF4-FFF2-40B4-BE49-F238E27FC236}">
                <a16:creationId xmlns:a16="http://schemas.microsoft.com/office/drawing/2014/main" id="{9C4A710E-2184-AD4F-BB14-E2EAB9A663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09109C-47EC-F94E-B0F3-835A364DED09}"/>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41807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832E828-D18B-894E-8530-5146FE860A5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F0D934-08F1-534F-9E6C-B710CD63E0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3AE91E-F071-244A-8195-443E1FAA9D5E}"/>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5" name="Espace réservé du pied de page 4">
            <a:extLst>
              <a:ext uri="{FF2B5EF4-FFF2-40B4-BE49-F238E27FC236}">
                <a16:creationId xmlns:a16="http://schemas.microsoft.com/office/drawing/2014/main" id="{372FA323-7DF9-A64A-8032-FD88157E57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0A9463-03AE-F64B-B9D7-EEEC40C349A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378796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B8EFA-F6DC-B64E-A6E1-8BCE009CBC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FF21EF-E9ED-3546-A9EA-87AF49D31EC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1A5EF-113A-F94C-A3CC-B38203FBAEE9}"/>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5" name="Espace réservé du pied de page 4">
            <a:extLst>
              <a:ext uri="{FF2B5EF4-FFF2-40B4-BE49-F238E27FC236}">
                <a16:creationId xmlns:a16="http://schemas.microsoft.com/office/drawing/2014/main" id="{7FF1F293-F50E-F64B-8C45-BE3A2F88EF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5F31F7-3E47-9040-833A-DEEA153AA5F2}"/>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167895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02816-703D-9F49-A85C-389E98A33B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F4FE9D-AA3B-114A-B21A-63D4D70FE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3E126A-B99F-2241-9894-B2812F202475}"/>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5" name="Espace réservé du pied de page 4">
            <a:extLst>
              <a:ext uri="{FF2B5EF4-FFF2-40B4-BE49-F238E27FC236}">
                <a16:creationId xmlns:a16="http://schemas.microsoft.com/office/drawing/2014/main" id="{FE355A61-1DFC-C64F-B0F2-27A3D33F4F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60D10E-27E8-1E4A-8127-F65AD96B3571}"/>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302835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B33DB-EB28-0C49-B4D2-EFF16F1C08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F9BFF3-9738-1B40-85AB-E32BABA6095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FBD4FC-E025-184A-94E1-3219F808F7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B02013E-7405-7C41-825F-0A53947538A1}"/>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6" name="Espace réservé du pied de page 5">
            <a:extLst>
              <a:ext uri="{FF2B5EF4-FFF2-40B4-BE49-F238E27FC236}">
                <a16:creationId xmlns:a16="http://schemas.microsoft.com/office/drawing/2014/main" id="{BF783B24-59E4-324B-96AE-3300BC27B6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EB9906-5FFB-8441-ADE1-1847882D537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197540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389CC-1713-734F-B621-DCFE6DF2656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D039F7-BB9D-DF44-94DB-796563B97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43C143-BAD4-F44A-8647-30022BFD152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E883C3-FBBB-604C-A03C-FD45A9B6E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B890545-CDCB-1644-8207-F3D64DA85F7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CA3C8D3-0F9B-E04A-8A91-0868462D9ADE}"/>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8" name="Espace réservé du pied de page 7">
            <a:extLst>
              <a:ext uri="{FF2B5EF4-FFF2-40B4-BE49-F238E27FC236}">
                <a16:creationId xmlns:a16="http://schemas.microsoft.com/office/drawing/2014/main" id="{0898D25F-1CBE-2440-9CA3-65590FE984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A4EEDB-6BA1-9B49-B7A0-255C495CC344}"/>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5670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DFE21-E2DA-914A-85EB-2E3CBFAD1D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4D2C10-7B37-2A44-A60C-BDEB2ACDE0E2}"/>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4" name="Espace réservé du pied de page 3">
            <a:extLst>
              <a:ext uri="{FF2B5EF4-FFF2-40B4-BE49-F238E27FC236}">
                <a16:creationId xmlns:a16="http://schemas.microsoft.com/office/drawing/2014/main" id="{E2F6A119-79DE-F241-9785-ABCF6F3D63F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B7ACBA-3FD1-9948-BF0B-FA7D00AF3C96}"/>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269039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4ADDB5-9261-404C-A16C-31B04A7EEABE}"/>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3" name="Espace réservé du pied de page 2">
            <a:extLst>
              <a:ext uri="{FF2B5EF4-FFF2-40B4-BE49-F238E27FC236}">
                <a16:creationId xmlns:a16="http://schemas.microsoft.com/office/drawing/2014/main" id="{CAD15615-94C6-0543-96B9-F081E92BA4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02C75E-00D4-1E42-9B2E-DA342C89FC65}"/>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124231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4A8CA-20B4-B84C-9ADA-4352ED253B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85A39BC-3182-3E4B-9AA5-B2D70BA57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395F78-738F-924E-B153-1AEEDBAB7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BCF661-1143-6046-B64E-FC3A766F0DFB}"/>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6" name="Espace réservé du pied de page 5">
            <a:extLst>
              <a:ext uri="{FF2B5EF4-FFF2-40B4-BE49-F238E27FC236}">
                <a16:creationId xmlns:a16="http://schemas.microsoft.com/office/drawing/2014/main" id="{C0DD7EC3-04FF-264C-BDF7-6C038C1CB8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A57B49-B8A2-C84C-89F2-21E77D20046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37595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CDAF6-4132-5341-8960-31E1092FBA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9C6CCF-695B-9443-9B9E-5890B663A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E0D9F1F-0A12-2F4B-8E83-96335B0E2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8CFAF8-7BAA-0842-9C69-A30EE553D5DA}"/>
              </a:ext>
            </a:extLst>
          </p:cNvPr>
          <p:cNvSpPr>
            <a:spLocks noGrp="1"/>
          </p:cNvSpPr>
          <p:nvPr>
            <p:ph type="dt" sz="half" idx="10"/>
          </p:nvPr>
        </p:nvSpPr>
        <p:spPr/>
        <p:txBody>
          <a:bodyPr/>
          <a:lstStyle/>
          <a:p>
            <a:fld id="{D0A66DC7-B1BE-FA42-9142-072CB6A77A7C}" type="datetimeFigureOut">
              <a:rPr lang="fr-FR" smtClean="0"/>
              <a:t>10/11/2020</a:t>
            </a:fld>
            <a:endParaRPr lang="fr-FR"/>
          </a:p>
        </p:txBody>
      </p:sp>
      <p:sp>
        <p:nvSpPr>
          <p:cNvPr id="6" name="Espace réservé du pied de page 5">
            <a:extLst>
              <a:ext uri="{FF2B5EF4-FFF2-40B4-BE49-F238E27FC236}">
                <a16:creationId xmlns:a16="http://schemas.microsoft.com/office/drawing/2014/main" id="{6A686F0E-F4EF-8D4D-B13F-11D45EE268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E26A45-0505-8F49-BAE0-3D3EAFAE732E}"/>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22210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60C4842-CD5F-F84E-A746-91A433116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36CAA71-9158-D04E-8797-37E198E3C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59EF4D-F065-8A42-AA29-8EE2A2896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66DC7-B1BE-FA42-9142-072CB6A77A7C}" type="datetimeFigureOut">
              <a:rPr lang="fr-FR" smtClean="0"/>
              <a:t>10/11/2020</a:t>
            </a:fld>
            <a:endParaRPr lang="fr-FR"/>
          </a:p>
        </p:txBody>
      </p:sp>
      <p:sp>
        <p:nvSpPr>
          <p:cNvPr id="5" name="Espace réservé du pied de page 4">
            <a:extLst>
              <a:ext uri="{FF2B5EF4-FFF2-40B4-BE49-F238E27FC236}">
                <a16:creationId xmlns:a16="http://schemas.microsoft.com/office/drawing/2014/main" id="{5DB20DA6-F0EA-9545-94F4-C290ABC7B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803CDC5-ACBB-1841-91E0-1E8392913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7FD0-80D5-9E45-BDA4-4F354A4A1B3F}" type="slidenum">
              <a:rPr lang="fr-FR" smtClean="0"/>
              <a:t>‹N°›</a:t>
            </a:fld>
            <a:endParaRPr lang="fr-FR"/>
          </a:p>
        </p:txBody>
      </p:sp>
    </p:spTree>
    <p:extLst>
      <p:ext uri="{BB962C8B-B14F-4D97-AF65-F5344CB8AC3E}">
        <p14:creationId xmlns:p14="http://schemas.microsoft.com/office/powerpoint/2010/main" val="22989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r.wikipedia.org/wiki/Stuttgart" TargetMode="External"/><Relationship Id="rId3" Type="http://schemas.openxmlformats.org/officeDocument/2006/relationships/hyperlink" Target="https://fr.wikipedia.org/wiki/Andrew_Valmon" TargetMode="External"/><Relationship Id="rId7" Type="http://schemas.openxmlformats.org/officeDocument/2006/relationships/hyperlink" Target="https://fr.wikipedia.org/wiki/Championnats_du_monde_d%27athl%C3%A9tisme_1993"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fr.wikipedia.org/wiki/Michael_Johnson" TargetMode="External"/><Relationship Id="rId5" Type="http://schemas.openxmlformats.org/officeDocument/2006/relationships/hyperlink" Target="https://fr.wikipedia.org/wiki/Harry_Butch_Reynolds" TargetMode="External"/><Relationship Id="rId4" Type="http://schemas.openxmlformats.org/officeDocument/2006/relationships/hyperlink" Target="https://fr.wikipedia.org/wiki/Quincy_Wat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ancetvinfo.fr/sports/jo/video-la-jamaique-d-usain-bolt-en-or-sur-le-4x100-m_128709.html" TargetMode="External"/><Relationship Id="rId2" Type="http://schemas.openxmlformats.org/officeDocument/2006/relationships/hyperlink" Target="https://www.francetvinfo.fr/sports/jo/video-jo-le-relais-4x100-m-americain-feminin-bat-le-record-du-monde_128457.html" TargetMode="External"/><Relationship Id="rId1" Type="http://schemas.openxmlformats.org/officeDocument/2006/relationships/slideLayout" Target="../slideLayouts/slideLayout2.xml"/><Relationship Id="rId4" Type="http://schemas.openxmlformats.org/officeDocument/2006/relationships/hyperlink" Target="https://www.youtube.com/watch?v=qs_1Z_OzlhQ"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Relais_4_%C3%97_200_m%C3%A8tres_(athl%C3%A9tisme)" TargetMode="External"/><Relationship Id="rId2" Type="http://schemas.openxmlformats.org/officeDocument/2006/relationships/hyperlink" Target="https://fr.wikipedia.org/wiki/Relais_4_%C3%97_100_m%C3%A8tres_(athl%C3%A9tisme)" TargetMode="External"/><Relationship Id="rId1" Type="http://schemas.openxmlformats.org/officeDocument/2006/relationships/slideLayout" Target="../slideLayouts/slideLayout2.xml"/><Relationship Id="rId6" Type="http://schemas.openxmlformats.org/officeDocument/2006/relationships/hyperlink" Target="https://fr.wikipedia.org/wiki/Relais_4_%C3%97_1_500_m%C3%A8tres_(athl%C3%A9tisme)" TargetMode="External"/><Relationship Id="rId5" Type="http://schemas.openxmlformats.org/officeDocument/2006/relationships/hyperlink" Target="https://fr.wikipedia.org/wiki/Relais_4_%C3%97_800_m%C3%A8tres_(athl%C3%A9tisme)" TargetMode="External"/><Relationship Id="rId4" Type="http://schemas.openxmlformats.org/officeDocument/2006/relationships/hyperlink" Target="https://fr.wikipedia.org/wiki/Relais_4_%C3%97_400_m%C3%A8tres_(athl%C3%A9tis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fr.wikipedia.org/wiki/Tianna_Madison" TargetMode="External"/><Relationship Id="rId7"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fr.wikipedia.org/wiki/Carmelita_Jeter" TargetMode="External"/><Relationship Id="rId5" Type="http://schemas.openxmlformats.org/officeDocument/2006/relationships/hyperlink" Target="https://fr.wikipedia.org/wiki/Bianca_Knight" TargetMode="External"/><Relationship Id="rId10" Type="http://schemas.openxmlformats.org/officeDocument/2006/relationships/image" Target="../media/image9.png"/><Relationship Id="rId4" Type="http://schemas.openxmlformats.org/officeDocument/2006/relationships/hyperlink" Target="https://fr.wikipedia.org/wiki/Allyson_Felix"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Jama%C3%AFque" TargetMode="External"/><Relationship Id="rId7" Type="http://schemas.openxmlformats.org/officeDocument/2006/relationships/hyperlink" Target="https://fr.wikipedia.org/wiki/Usain_Bolt"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fr.wikipedia.org/wiki/Yohan_Blake" TargetMode="External"/><Relationship Id="rId5" Type="http://schemas.openxmlformats.org/officeDocument/2006/relationships/hyperlink" Target="https://fr.wikipedia.org/wiki/Michael_Frater" TargetMode="External"/><Relationship Id="rId4" Type="http://schemas.openxmlformats.org/officeDocument/2006/relationships/hyperlink" Target="https://fr.wikipedia.org/wiki/Nesta_Cart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Tatyana_Ledovskaya"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fr.wikipedia.org/wiki/Olha_Bryzhina" TargetMode="External"/><Relationship Id="rId5" Type="http://schemas.openxmlformats.org/officeDocument/2006/relationships/hyperlink" Target="https://fr.wikipedia.org/wiki/Mariya_Pinigina" TargetMode="External"/><Relationship Id="rId4" Type="http://schemas.openxmlformats.org/officeDocument/2006/relationships/hyperlink" Target="https://fr.wikipedia.org/wiki/Olga_Nazarova_(athl%C3%A8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sport, personne, voie, jeu&#10;&#10;Description générée automatiquement">
            <a:extLst>
              <a:ext uri="{FF2B5EF4-FFF2-40B4-BE49-F238E27FC236}">
                <a16:creationId xmlns:a16="http://schemas.microsoft.com/office/drawing/2014/main" id="{598DE882-6870-7341-86B2-7819E3A0F704}"/>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AD421315-B08B-7446-94FD-8CBA348433CF}"/>
              </a:ext>
            </a:extLst>
          </p:cNvPr>
          <p:cNvSpPr>
            <a:spLocks noGrp="1"/>
          </p:cNvSpPr>
          <p:nvPr>
            <p:ph type="ctrTitle"/>
          </p:nvPr>
        </p:nvSpPr>
        <p:spPr>
          <a:xfrm>
            <a:off x="1524000" y="1122362"/>
            <a:ext cx="9144000" cy="2900518"/>
          </a:xfrm>
        </p:spPr>
        <p:txBody>
          <a:bodyPr>
            <a:normAutofit/>
          </a:bodyPr>
          <a:lstStyle/>
          <a:p>
            <a:r>
              <a:rPr lang="fr-FR" dirty="0">
                <a:solidFill>
                  <a:srgbClr val="FFFFFF"/>
                </a:solidFill>
              </a:rPr>
              <a:t>LE RELAIS </a:t>
            </a:r>
          </a:p>
        </p:txBody>
      </p:sp>
      <p:sp>
        <p:nvSpPr>
          <p:cNvPr id="3" name="Sous-titre 2">
            <a:extLst>
              <a:ext uri="{FF2B5EF4-FFF2-40B4-BE49-F238E27FC236}">
                <a16:creationId xmlns:a16="http://schemas.microsoft.com/office/drawing/2014/main" id="{BB756D5B-4293-3243-A7B5-FB96BB5C9141}"/>
              </a:ext>
            </a:extLst>
          </p:cNvPr>
          <p:cNvSpPr>
            <a:spLocks noGrp="1"/>
          </p:cNvSpPr>
          <p:nvPr>
            <p:ph type="subTitle" idx="1"/>
          </p:nvPr>
        </p:nvSpPr>
        <p:spPr>
          <a:xfrm>
            <a:off x="1524000" y="4159404"/>
            <a:ext cx="9144000" cy="1098395"/>
          </a:xfrm>
        </p:spPr>
        <p:txBody>
          <a:bodyPr>
            <a:normAutofit/>
          </a:bodyPr>
          <a:lstStyle/>
          <a:p>
            <a:endParaRPr lang="fr-FR">
              <a:solidFill>
                <a:srgbClr val="FFFFFF"/>
              </a:solidFill>
            </a:endParaRPr>
          </a:p>
        </p:txBody>
      </p:sp>
    </p:spTree>
    <p:extLst>
      <p:ext uri="{BB962C8B-B14F-4D97-AF65-F5344CB8AC3E}">
        <p14:creationId xmlns:p14="http://schemas.microsoft.com/office/powerpoint/2010/main" val="2977020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extérieur, herbe, homme&#10;&#10;Description générée automatiquement">
            <a:extLst>
              <a:ext uri="{FF2B5EF4-FFF2-40B4-BE49-F238E27FC236}">
                <a16:creationId xmlns:a16="http://schemas.microsoft.com/office/drawing/2014/main" id="{6F8AD35D-8D17-F14F-AF02-7B0426E72446}"/>
              </a:ext>
            </a:extLst>
          </p:cNvPr>
          <p:cNvPicPr>
            <a:picLocks noChangeAspect="1"/>
          </p:cNvPicPr>
          <p:nvPr/>
        </p:nvPicPr>
        <p:blipFill rotWithShape="1">
          <a:blip r:embed="rId2"/>
          <a:srcRect t="6398" b="38518"/>
          <a:stretch/>
        </p:blipFill>
        <p:spPr>
          <a:xfrm>
            <a:off x="20" y="10"/>
            <a:ext cx="12191980" cy="4465973"/>
          </a:xfrm>
          <a:prstGeom prst="rect">
            <a:avLst/>
          </a:prstGeom>
        </p:spPr>
      </p:pic>
      <p:sp>
        <p:nvSpPr>
          <p:cNvPr id="26" name="Rectangle: Rounded Corners 25">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EC54D069-FD0E-D749-883D-9486315F9137}"/>
              </a:ext>
            </a:extLst>
          </p:cNvPr>
          <p:cNvSpPr>
            <a:spLocks noGrp="1"/>
          </p:cNvSpPr>
          <p:nvPr>
            <p:ph type="title"/>
          </p:nvPr>
        </p:nvSpPr>
        <p:spPr>
          <a:xfrm>
            <a:off x="566928" y="4203278"/>
            <a:ext cx="8557193" cy="536063"/>
          </a:xfrm>
        </p:spPr>
        <p:txBody>
          <a:bodyPr>
            <a:normAutofit/>
          </a:bodyPr>
          <a:lstStyle/>
          <a:p>
            <a:r>
              <a:rPr lang="fr-FR" sz="2800" dirty="0">
                <a:solidFill>
                  <a:schemeClr val="bg1"/>
                </a:solidFill>
              </a:rPr>
              <a:t>Les records du </a:t>
            </a:r>
            <a:r>
              <a:rPr lang="fr-FR" sz="2800">
                <a:solidFill>
                  <a:schemeClr val="bg1"/>
                </a:solidFill>
              </a:rPr>
              <a:t>monde de relais </a:t>
            </a:r>
            <a:r>
              <a:rPr lang="fr-FR" sz="2800" dirty="0">
                <a:solidFill>
                  <a:schemeClr val="bg1"/>
                </a:solidFill>
              </a:rPr>
              <a:t>4x400 mètres : </a:t>
            </a:r>
          </a:p>
        </p:txBody>
      </p:sp>
      <p:sp>
        <p:nvSpPr>
          <p:cNvPr id="3" name="Espace réservé du contenu 2">
            <a:extLst>
              <a:ext uri="{FF2B5EF4-FFF2-40B4-BE49-F238E27FC236}">
                <a16:creationId xmlns:a16="http://schemas.microsoft.com/office/drawing/2014/main" id="{FAB49B6D-F629-F941-ABC3-9F5D5DA5F6D3}"/>
              </a:ext>
            </a:extLst>
          </p:cNvPr>
          <p:cNvSpPr>
            <a:spLocks noGrp="1"/>
          </p:cNvSpPr>
          <p:nvPr>
            <p:ph idx="1"/>
          </p:nvPr>
        </p:nvSpPr>
        <p:spPr>
          <a:xfrm>
            <a:off x="566928" y="4956314"/>
            <a:ext cx="11058144" cy="1701661"/>
          </a:xfrm>
        </p:spPr>
        <p:txBody>
          <a:bodyPr>
            <a:noAutofit/>
          </a:bodyPr>
          <a:lstStyle/>
          <a:p>
            <a:pPr lvl="1"/>
            <a:r>
              <a:rPr lang="fr-FR" sz="2800" dirty="0"/>
              <a:t>Chez les hommes, c’est l’équipe des États-Unis </a:t>
            </a:r>
            <a:r>
              <a:rPr lang="fr-FR" sz="2800" dirty="0">
                <a:hlinkClick r:id="rId3" tooltip="Andrew Valmon"/>
              </a:rPr>
              <a:t>Andrew Valmon</a:t>
            </a:r>
            <a:r>
              <a:rPr lang="fr-FR" sz="2800" dirty="0"/>
              <a:t>, </a:t>
            </a:r>
            <a:r>
              <a:rPr lang="fr-FR" sz="2800" dirty="0">
                <a:hlinkClick r:id="rId4" tooltip="Quincy Watts"/>
              </a:rPr>
              <a:t>Quincy Watts</a:t>
            </a:r>
            <a:r>
              <a:rPr lang="fr-FR" sz="2800" dirty="0"/>
              <a:t>, </a:t>
            </a:r>
            <a:r>
              <a:rPr lang="fr-FR" sz="2800" dirty="0">
                <a:hlinkClick r:id="rId5" tooltip="Harry Butch Reynolds"/>
              </a:rPr>
              <a:t>Harry Butch Reynolds</a:t>
            </a:r>
            <a:r>
              <a:rPr lang="fr-FR" sz="2800" dirty="0"/>
              <a:t> et </a:t>
            </a:r>
            <a:r>
              <a:rPr lang="fr-FR" sz="2800" dirty="0">
                <a:hlinkClick r:id="rId6" tooltip="Michael Johnson"/>
              </a:rPr>
              <a:t>Michael Johnson</a:t>
            </a:r>
            <a:r>
              <a:rPr lang="fr-FR" sz="2800" dirty="0"/>
              <a:t> qui établi le temps de </a:t>
            </a:r>
            <a:r>
              <a:rPr lang="fr-FR" sz="2800" dirty="0">
                <a:effectLst/>
              </a:rPr>
              <a:t>2 min 54 s 29</a:t>
            </a:r>
            <a:r>
              <a:rPr lang="fr-FR" sz="2800" dirty="0"/>
              <a:t> le 22 Aout 1993  en finale des </a:t>
            </a:r>
            <a:r>
              <a:rPr lang="fr-FR" sz="2800" dirty="0">
                <a:hlinkClick r:id="rId7" tooltip="Championnats du monde d'athlétisme 1993"/>
              </a:rPr>
              <a:t>championnats du monde</a:t>
            </a:r>
            <a:r>
              <a:rPr lang="fr-FR" sz="2800" dirty="0"/>
              <a:t> de </a:t>
            </a:r>
            <a:r>
              <a:rPr lang="fr-FR" sz="2800" dirty="0">
                <a:hlinkClick r:id="rId8" tooltip="Stuttgart"/>
              </a:rPr>
              <a:t>Stuttgart</a:t>
            </a:r>
            <a:r>
              <a:rPr lang="fr-FR" sz="2800" dirty="0"/>
              <a:t> en Allemagne.</a:t>
            </a:r>
          </a:p>
        </p:txBody>
      </p:sp>
    </p:spTree>
    <p:extLst>
      <p:ext uri="{BB962C8B-B14F-4D97-AF65-F5344CB8AC3E}">
        <p14:creationId xmlns:p14="http://schemas.microsoft.com/office/powerpoint/2010/main" val="373577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95F0B-8514-3B43-A057-3C9E2B61B7B6}"/>
              </a:ext>
            </a:extLst>
          </p:cNvPr>
          <p:cNvSpPr>
            <a:spLocks noGrp="1"/>
          </p:cNvSpPr>
          <p:nvPr>
            <p:ph type="title"/>
          </p:nvPr>
        </p:nvSpPr>
        <p:spPr/>
        <p:txBody>
          <a:bodyPr/>
          <a:lstStyle/>
          <a:p>
            <a:r>
              <a:rPr lang="fr-FR" dirty="0"/>
              <a:t>Des vidéos sur les records du monde : </a:t>
            </a:r>
          </a:p>
        </p:txBody>
      </p:sp>
      <p:sp>
        <p:nvSpPr>
          <p:cNvPr id="3" name="Espace réservé du contenu 2">
            <a:extLst>
              <a:ext uri="{FF2B5EF4-FFF2-40B4-BE49-F238E27FC236}">
                <a16:creationId xmlns:a16="http://schemas.microsoft.com/office/drawing/2014/main" id="{D212D1E1-7DD2-D546-89ED-C7085A050C32}"/>
              </a:ext>
            </a:extLst>
          </p:cNvPr>
          <p:cNvSpPr>
            <a:spLocks noGrp="1"/>
          </p:cNvSpPr>
          <p:nvPr>
            <p:ph idx="1"/>
          </p:nvPr>
        </p:nvSpPr>
        <p:spPr/>
        <p:txBody>
          <a:bodyPr/>
          <a:lstStyle/>
          <a:p>
            <a:pPr marL="0" indent="0">
              <a:buNone/>
            </a:pPr>
            <a:endParaRPr lang="fr-FR" dirty="0">
              <a:hlinkClick r:id="rId2"/>
            </a:endParaRPr>
          </a:p>
          <a:p>
            <a:r>
              <a:rPr lang="fr-FR" u="sng" dirty="0">
                <a:hlinkClick r:id="rId2"/>
              </a:rPr>
              <a:t>https://www.francetvinfo.fr/sports/jo/video-jo-le-relais-4x100-m-americain-feminin-bat-le-record-du-monde_128457.html</a:t>
            </a:r>
            <a:r>
              <a:rPr lang="fr-FR" u="sng" dirty="0"/>
              <a:t> </a:t>
            </a:r>
          </a:p>
          <a:p>
            <a:r>
              <a:rPr lang="fr-FR" u="sng" dirty="0">
                <a:hlinkClick r:id="rId3"/>
              </a:rPr>
              <a:t>https://www.francetvinfo.fr/sports/jo/video-la-jamaique-d-usain-bolt-en-or-sur-le-4x100-m_128709.html</a:t>
            </a:r>
            <a:endParaRPr lang="fr-FR" u="sng" dirty="0"/>
          </a:p>
          <a:p>
            <a:r>
              <a:rPr lang="fr-FR" u="sng" dirty="0">
                <a:hlinkClick r:id="rId4"/>
              </a:rPr>
              <a:t>https://www.youtube.com/watch?v=qs_1Z_OzlhQ</a:t>
            </a:r>
            <a:endParaRPr lang="fr-FR" u="sng" dirty="0"/>
          </a:p>
          <a:p>
            <a:pPr marL="0" indent="0">
              <a:buNone/>
            </a:pPr>
            <a:endParaRPr lang="fr-FR" dirty="0"/>
          </a:p>
          <a:p>
            <a:endParaRPr lang="fr-FR" u="sng" dirty="0"/>
          </a:p>
          <a:p>
            <a:endParaRPr lang="fr-FR" u="sng" dirty="0"/>
          </a:p>
        </p:txBody>
      </p:sp>
    </p:spTree>
    <p:extLst>
      <p:ext uri="{BB962C8B-B14F-4D97-AF65-F5344CB8AC3E}">
        <p14:creationId xmlns:p14="http://schemas.microsoft.com/office/powerpoint/2010/main" val="165560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sport, voie, personne, femme&#10;&#10;Description générée automatiquement">
            <a:extLst>
              <a:ext uri="{FF2B5EF4-FFF2-40B4-BE49-F238E27FC236}">
                <a16:creationId xmlns:a16="http://schemas.microsoft.com/office/drawing/2014/main" id="{D0ABC2DA-9601-9F4B-8DB8-E41BA774AC35}"/>
              </a:ext>
            </a:extLst>
          </p:cNvPr>
          <p:cNvPicPr>
            <a:picLocks noChangeAspect="1"/>
          </p:cNvPicPr>
          <p:nvPr/>
        </p:nvPicPr>
        <p:blipFill rotWithShape="1">
          <a:blip r:embed="rId2"/>
          <a:srcRect r="2129"/>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74B0D9D-8F19-5A49-BC5F-F1BEF2A4505B}"/>
              </a:ext>
            </a:extLst>
          </p:cNvPr>
          <p:cNvSpPr>
            <a:spLocks noGrp="1"/>
          </p:cNvSpPr>
          <p:nvPr>
            <p:ph type="title"/>
          </p:nvPr>
        </p:nvSpPr>
        <p:spPr>
          <a:xfrm>
            <a:off x="371094" y="1161288"/>
            <a:ext cx="3438144" cy="1125728"/>
          </a:xfrm>
        </p:spPr>
        <p:txBody>
          <a:bodyPr anchor="b">
            <a:normAutofit/>
          </a:bodyPr>
          <a:lstStyle/>
          <a:p>
            <a:pPr algn="ctr"/>
            <a:r>
              <a:rPr lang="fr-FR" sz="2400" dirty="0"/>
              <a:t>Pour la France un retour incroyable de la part de </a:t>
            </a:r>
            <a:r>
              <a:rPr lang="fr-FR" sz="2400" dirty="0" err="1"/>
              <a:t>Floria</a:t>
            </a:r>
            <a:r>
              <a:rPr lang="fr-FR" sz="2400" dirty="0"/>
              <a:t> </a:t>
            </a:r>
            <a:r>
              <a:rPr lang="fr-FR" sz="2400" dirty="0" err="1"/>
              <a:t>Guei</a:t>
            </a:r>
            <a:endParaRPr lang="fr-FR" sz="24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76BCFEEF-D798-D54C-8216-5C91784F0521}"/>
              </a:ext>
            </a:extLst>
          </p:cNvPr>
          <p:cNvSpPr>
            <a:spLocks noGrp="1"/>
          </p:cNvSpPr>
          <p:nvPr>
            <p:ph idx="1"/>
          </p:nvPr>
        </p:nvSpPr>
        <p:spPr>
          <a:xfrm>
            <a:off x="371094" y="2718054"/>
            <a:ext cx="3438906" cy="3782864"/>
          </a:xfrm>
        </p:spPr>
        <p:txBody>
          <a:bodyPr anchor="t">
            <a:noAutofit/>
          </a:bodyPr>
          <a:lstStyle/>
          <a:p>
            <a:r>
              <a:rPr lang="fr-FR" sz="2000" dirty="0"/>
              <a:t>Sa remontée fantastique en relais 4X400m des championnats d’Europe de Zürich, le 17 août 2014, reste une course à part. Dernière relayeuse, la Française est à la 4e place. A ce niveau là personne n’est jamais revenue d’aussi loin !!! Comment a-t-elle fait ? Si tu veux le savoir clic ci-dessous:</a:t>
            </a:r>
          </a:p>
          <a:p>
            <a:r>
              <a:rPr lang="fr-FR" sz="2000" u="sng" dirty="0"/>
              <a:t>https://</a:t>
            </a:r>
            <a:r>
              <a:rPr lang="fr-FR" sz="2000" u="sng" dirty="0" err="1"/>
              <a:t>www.youtube.com</a:t>
            </a:r>
            <a:r>
              <a:rPr lang="fr-FR" sz="2000" u="sng" dirty="0"/>
              <a:t>/</a:t>
            </a:r>
            <a:r>
              <a:rPr lang="fr-FR" sz="2000" u="sng" dirty="0" err="1"/>
              <a:t>watch?v</a:t>
            </a:r>
            <a:r>
              <a:rPr lang="fr-FR" sz="2000" u="sng" dirty="0"/>
              <a:t>=yV0dWCc5biY</a:t>
            </a:r>
          </a:p>
        </p:txBody>
      </p:sp>
    </p:spTree>
    <p:extLst>
      <p:ext uri="{BB962C8B-B14F-4D97-AF65-F5344CB8AC3E}">
        <p14:creationId xmlns:p14="http://schemas.microsoft.com/office/powerpoint/2010/main" val="372609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A0841C-A77E-C04F-9CC1-BA2BCDFF0373}"/>
              </a:ext>
            </a:extLst>
          </p:cNvPr>
          <p:cNvSpPr>
            <a:spLocks noGrp="1"/>
          </p:cNvSpPr>
          <p:nvPr>
            <p:ph type="title"/>
          </p:nvPr>
        </p:nvSpPr>
        <p:spPr/>
        <p:txBody>
          <a:bodyPr/>
          <a:lstStyle/>
          <a:p>
            <a:r>
              <a:rPr lang="fr-FR" dirty="0"/>
              <a:t>A nous de jouer ! </a:t>
            </a:r>
          </a:p>
        </p:txBody>
      </p:sp>
      <p:sp>
        <p:nvSpPr>
          <p:cNvPr id="3" name="Espace réservé du contenu 2">
            <a:extLst>
              <a:ext uri="{FF2B5EF4-FFF2-40B4-BE49-F238E27FC236}">
                <a16:creationId xmlns:a16="http://schemas.microsoft.com/office/drawing/2014/main" id="{DD7EB92E-C2D0-B04D-AD3D-30429212B28E}"/>
              </a:ext>
            </a:extLst>
          </p:cNvPr>
          <p:cNvSpPr>
            <a:spLocks noGrp="1"/>
          </p:cNvSpPr>
          <p:nvPr>
            <p:ph idx="1"/>
          </p:nvPr>
        </p:nvSpPr>
        <p:spPr/>
        <p:txBody>
          <a:bodyPr/>
          <a:lstStyle/>
          <a:p>
            <a:pPr marL="0" indent="0">
              <a:buNone/>
            </a:pPr>
            <a:r>
              <a:rPr lang="fr-FR" dirty="0"/>
              <a:t>voici une séance à faire :</a:t>
            </a:r>
          </a:p>
          <a:p>
            <a:pPr marL="0" indent="0">
              <a:buNone/>
            </a:pPr>
            <a:r>
              <a:rPr lang="fr-FR" b="1" u="sng" dirty="0"/>
              <a:t>Echauffement:</a:t>
            </a:r>
          </a:p>
          <a:p>
            <a:pPr marL="0" indent="0">
              <a:buNone/>
            </a:pPr>
            <a:r>
              <a:rPr lang="fr-FR" dirty="0"/>
              <a:t>Courir sur place pendant 2’</a:t>
            </a:r>
          </a:p>
          <a:p>
            <a:pPr marL="0" indent="0">
              <a:buNone/>
            </a:pPr>
            <a:r>
              <a:rPr lang="fr-FR" dirty="0"/>
              <a:t>Griffés sur 10 m, revenir en trottinant et le faire 2x</a:t>
            </a:r>
          </a:p>
          <a:p>
            <a:pPr marL="0" indent="0">
              <a:buNone/>
            </a:pPr>
            <a:r>
              <a:rPr lang="fr-FR" dirty="0"/>
              <a:t>Montées de genoux sur 10m et le faire 2x</a:t>
            </a:r>
          </a:p>
          <a:p>
            <a:pPr marL="0" indent="0">
              <a:buNone/>
            </a:pPr>
            <a:r>
              <a:rPr lang="fr-FR" dirty="0"/>
              <a:t>Talons fesses sur 10, m et le faire 2x</a:t>
            </a:r>
          </a:p>
          <a:p>
            <a:pPr marL="0" indent="0">
              <a:buNone/>
            </a:pPr>
            <a:r>
              <a:rPr lang="fr-FR" dirty="0"/>
              <a:t>Sauts de grenouille x5   et le faire 2x</a:t>
            </a:r>
          </a:p>
          <a:p>
            <a:endParaRPr lang="fr-FR" dirty="0"/>
          </a:p>
        </p:txBody>
      </p:sp>
    </p:spTree>
    <p:extLst>
      <p:ext uri="{BB962C8B-B14F-4D97-AF65-F5344CB8AC3E}">
        <p14:creationId xmlns:p14="http://schemas.microsoft.com/office/powerpoint/2010/main" val="419192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Espace réservé du contenu 2">
            <a:extLst>
              <a:ext uri="{FF2B5EF4-FFF2-40B4-BE49-F238E27FC236}">
                <a16:creationId xmlns:a16="http://schemas.microsoft.com/office/drawing/2014/main" id="{1B04C440-C8DF-4E8A-B8B7-1E79402DE65C}"/>
              </a:ext>
            </a:extLst>
          </p:cNvPr>
          <p:cNvSpPr>
            <a:spLocks noGrp="1"/>
          </p:cNvSpPr>
          <p:nvPr>
            <p:ph idx="1"/>
          </p:nvPr>
        </p:nvSpPr>
        <p:spPr>
          <a:xfrm>
            <a:off x="1424904" y="2494450"/>
            <a:ext cx="4053545" cy="3563159"/>
          </a:xfrm>
        </p:spPr>
        <p:txBody>
          <a:bodyPr>
            <a:normAutofit/>
          </a:bodyPr>
          <a:lstStyle/>
          <a:p>
            <a:pPr marL="0" indent="0">
              <a:buNone/>
            </a:pPr>
            <a:r>
              <a:rPr lang="fr-FR" sz="2000" b="1" u="sng"/>
              <a:t>Exercices </a:t>
            </a:r>
          </a:p>
          <a:p>
            <a:pPr marL="0" indent="0">
              <a:buNone/>
            </a:pPr>
            <a:r>
              <a:rPr lang="fr-FR" sz="2000"/>
              <a:t>-marcher sur place, l’un derrière l’autre, au « top » celui qui est derrière donne une bouteille à celui qui est devant (main opposée) sans que celui-ci se retourne  x5</a:t>
            </a:r>
          </a:p>
          <a:p>
            <a:pPr marL="0" indent="0">
              <a:buNone/>
            </a:pPr>
            <a:r>
              <a:rPr lang="fr-FR" sz="2000"/>
              <a:t>Et après on inverse les rôles !</a:t>
            </a:r>
          </a:p>
          <a:p>
            <a:r>
              <a:rPr lang="fr-FR" sz="2000"/>
              <a:t>Si on y arrive, le faire en trottinant sur place puis en avançant</a:t>
            </a:r>
          </a:p>
        </p:txBody>
      </p:sp>
      <p:pic>
        <p:nvPicPr>
          <p:cNvPr id="1026" name="Picture 2" descr="Le Relais en 5è …quelques principes… | stma">
            <a:extLst>
              <a:ext uri="{FF2B5EF4-FFF2-40B4-BE49-F238E27FC236}">
                <a16:creationId xmlns:a16="http://schemas.microsoft.com/office/drawing/2014/main" id="{41902845-05FC-47A4-902F-B28B94826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48"/>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4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CD0A51-D832-4BC5-A60F-0CF7DF0B9F91}"/>
              </a:ext>
            </a:extLst>
          </p:cNvPr>
          <p:cNvSpPr>
            <a:spLocks noGrp="1"/>
          </p:cNvSpPr>
          <p:nvPr>
            <p:ph idx="1"/>
          </p:nvPr>
        </p:nvSpPr>
        <p:spPr>
          <a:xfrm>
            <a:off x="838200" y="365760"/>
            <a:ext cx="10515600" cy="5811203"/>
          </a:xfrm>
        </p:spPr>
        <p:txBody>
          <a:bodyPr/>
          <a:lstStyle/>
          <a:p>
            <a:r>
              <a:rPr lang="fr-FR" dirty="0"/>
              <a:t>Le 1</a:t>
            </a:r>
            <a:r>
              <a:rPr lang="fr-FR" baseline="30000" dirty="0"/>
              <a:t>er</a:t>
            </a:r>
            <a:r>
              <a:rPr lang="fr-FR" dirty="0"/>
              <a:t> relayeur court sur 10 m puis donne le témoin (bouteille) au 2</a:t>
            </a:r>
            <a:r>
              <a:rPr lang="fr-FR" baseline="30000" dirty="0"/>
              <a:t>e</a:t>
            </a:r>
            <a:r>
              <a:rPr lang="fr-FR" dirty="0"/>
              <a:t> relayeur (qui a le droit de se retourner) puis court également sur 10m</a:t>
            </a:r>
          </a:p>
          <a:p>
            <a:r>
              <a:rPr lang="fr-FR" dirty="0"/>
              <a:t>A faire 5x pour chaque rôle</a:t>
            </a:r>
          </a:p>
          <a:p>
            <a:endParaRPr lang="fr-FR" dirty="0"/>
          </a:p>
          <a:p>
            <a:endParaRPr lang="fr-FR" dirty="0"/>
          </a:p>
          <a:p>
            <a:endParaRPr lang="fr-FR" dirty="0"/>
          </a:p>
          <a:p>
            <a:endParaRPr lang="fr-FR" dirty="0"/>
          </a:p>
          <a:p>
            <a:endParaRPr lang="fr-FR" dirty="0"/>
          </a:p>
          <a:p>
            <a:r>
              <a:rPr lang="fr-FR" dirty="0"/>
              <a:t> Le 1</a:t>
            </a:r>
            <a:r>
              <a:rPr lang="fr-FR" baseline="30000" dirty="0"/>
              <a:t>er</a:t>
            </a:r>
            <a:r>
              <a:rPr lang="fr-FR" dirty="0"/>
              <a:t> relayeur court sur 10 m puis quand il passe le repère (1</a:t>
            </a:r>
            <a:r>
              <a:rPr lang="fr-FR" baseline="30000" dirty="0"/>
              <a:t>er</a:t>
            </a:r>
            <a:r>
              <a:rPr lang="fr-FR" dirty="0"/>
              <a:t> plot) le 2</a:t>
            </a:r>
            <a:r>
              <a:rPr lang="fr-FR" baseline="30000" dirty="0"/>
              <a:t>e</a:t>
            </a:r>
            <a:r>
              <a:rPr lang="fr-FR" dirty="0"/>
              <a:t> commence à trottiner et doit recevoir le témoin (bouteille) avant le 3</a:t>
            </a:r>
            <a:r>
              <a:rPr lang="fr-FR" baseline="30000" dirty="0"/>
              <a:t>ème</a:t>
            </a:r>
            <a:r>
              <a:rPr lang="fr-FR" dirty="0"/>
              <a:t> plot</a:t>
            </a:r>
          </a:p>
          <a:p>
            <a:endParaRPr lang="fr-FR" dirty="0"/>
          </a:p>
          <a:p>
            <a:endParaRPr lang="fr-FR" dirty="0"/>
          </a:p>
        </p:txBody>
      </p:sp>
      <p:pic>
        <p:nvPicPr>
          <p:cNvPr id="4" name="Image 3">
            <a:extLst>
              <a:ext uri="{FF2B5EF4-FFF2-40B4-BE49-F238E27FC236}">
                <a16:creationId xmlns:a16="http://schemas.microsoft.com/office/drawing/2014/main" id="{8323D911-EC8F-495C-90B9-F1219EE33CBD}"/>
              </a:ext>
            </a:extLst>
          </p:cNvPr>
          <p:cNvPicPr>
            <a:picLocks noChangeAspect="1"/>
          </p:cNvPicPr>
          <p:nvPr/>
        </p:nvPicPr>
        <p:blipFill>
          <a:blip r:embed="rId2"/>
          <a:stretch>
            <a:fillRect/>
          </a:stretch>
        </p:blipFill>
        <p:spPr>
          <a:xfrm>
            <a:off x="1547446" y="1703656"/>
            <a:ext cx="2589627" cy="2589627"/>
          </a:xfrm>
          <a:prstGeom prst="rect">
            <a:avLst/>
          </a:prstGeom>
        </p:spPr>
      </p:pic>
      <p:cxnSp>
        <p:nvCxnSpPr>
          <p:cNvPr id="6" name="Connecteur droit 5">
            <a:extLst>
              <a:ext uri="{FF2B5EF4-FFF2-40B4-BE49-F238E27FC236}">
                <a16:creationId xmlns:a16="http://schemas.microsoft.com/office/drawing/2014/main" id="{3C2BF14C-F403-445D-82FA-C7C0575D50A7}"/>
              </a:ext>
            </a:extLst>
          </p:cNvPr>
          <p:cNvCxnSpPr/>
          <p:nvPr/>
        </p:nvCxnSpPr>
        <p:spPr>
          <a:xfrm>
            <a:off x="1434905" y="6176963"/>
            <a:ext cx="879230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riangle isocèle 6">
            <a:extLst>
              <a:ext uri="{FF2B5EF4-FFF2-40B4-BE49-F238E27FC236}">
                <a16:creationId xmlns:a16="http://schemas.microsoft.com/office/drawing/2014/main" id="{24B0BE9A-C82A-411B-9E29-104544EB0B09}"/>
              </a:ext>
            </a:extLst>
          </p:cNvPr>
          <p:cNvSpPr/>
          <p:nvPr/>
        </p:nvSpPr>
        <p:spPr>
          <a:xfrm>
            <a:off x="4004015" y="5960380"/>
            <a:ext cx="266115" cy="2165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3052124E-EA7A-4C58-AAB3-B8619ED23AC6}"/>
              </a:ext>
            </a:extLst>
          </p:cNvPr>
          <p:cNvSpPr/>
          <p:nvPr/>
        </p:nvSpPr>
        <p:spPr>
          <a:xfrm>
            <a:off x="6096000" y="5818017"/>
            <a:ext cx="295422" cy="3589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A98F9D24-A0D8-44CB-B3B8-D1EAEAAB347A}"/>
              </a:ext>
            </a:extLst>
          </p:cNvPr>
          <p:cNvSpPr/>
          <p:nvPr/>
        </p:nvSpPr>
        <p:spPr>
          <a:xfrm>
            <a:off x="8140504" y="5833842"/>
            <a:ext cx="337625" cy="3431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911451F-9222-4D84-A110-E445AC9D5C76}"/>
              </a:ext>
            </a:extLst>
          </p:cNvPr>
          <p:cNvSpPr txBox="1"/>
          <p:nvPr/>
        </p:nvSpPr>
        <p:spPr>
          <a:xfrm>
            <a:off x="782514" y="5807631"/>
            <a:ext cx="1547446" cy="369332"/>
          </a:xfrm>
          <a:prstGeom prst="rect">
            <a:avLst/>
          </a:prstGeom>
          <a:noFill/>
        </p:spPr>
        <p:txBody>
          <a:bodyPr wrap="square" rtlCol="0">
            <a:spAutoFit/>
          </a:bodyPr>
          <a:lstStyle/>
          <a:p>
            <a:r>
              <a:rPr lang="fr-FR" dirty="0"/>
              <a:t>départ</a:t>
            </a:r>
          </a:p>
        </p:txBody>
      </p:sp>
      <p:sp>
        <p:nvSpPr>
          <p:cNvPr id="12" name="ZoneTexte 11">
            <a:extLst>
              <a:ext uri="{FF2B5EF4-FFF2-40B4-BE49-F238E27FC236}">
                <a16:creationId xmlns:a16="http://schemas.microsoft.com/office/drawing/2014/main" id="{084C56A9-5EBD-4BD8-ACA1-ABB1E55ACCCF}"/>
              </a:ext>
            </a:extLst>
          </p:cNvPr>
          <p:cNvSpPr txBox="1"/>
          <p:nvPr/>
        </p:nvSpPr>
        <p:spPr>
          <a:xfrm>
            <a:off x="9945566" y="5734857"/>
            <a:ext cx="1547446" cy="369332"/>
          </a:xfrm>
          <a:prstGeom prst="rect">
            <a:avLst/>
          </a:prstGeom>
          <a:noFill/>
        </p:spPr>
        <p:txBody>
          <a:bodyPr wrap="square" rtlCol="0">
            <a:spAutoFit/>
          </a:bodyPr>
          <a:lstStyle/>
          <a:p>
            <a:r>
              <a:rPr lang="fr-FR" dirty="0"/>
              <a:t>arrivée</a:t>
            </a:r>
          </a:p>
        </p:txBody>
      </p:sp>
      <p:cxnSp>
        <p:nvCxnSpPr>
          <p:cNvPr id="14" name="Connecteur droit avec flèche 13">
            <a:extLst>
              <a:ext uri="{FF2B5EF4-FFF2-40B4-BE49-F238E27FC236}">
                <a16:creationId xmlns:a16="http://schemas.microsoft.com/office/drawing/2014/main" id="{DB93D929-D06D-4CE3-B547-9A069346C0BC}"/>
              </a:ext>
            </a:extLst>
          </p:cNvPr>
          <p:cNvCxnSpPr/>
          <p:nvPr/>
        </p:nvCxnSpPr>
        <p:spPr>
          <a:xfrm>
            <a:off x="6391422" y="6302326"/>
            <a:ext cx="1917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8D9D46A-5CE8-4A9F-8BCC-8A3201DBB13A}"/>
              </a:ext>
            </a:extLst>
          </p:cNvPr>
          <p:cNvSpPr txBox="1"/>
          <p:nvPr/>
        </p:nvSpPr>
        <p:spPr>
          <a:xfrm>
            <a:off x="7132321" y="6290141"/>
            <a:ext cx="1162928" cy="369332"/>
          </a:xfrm>
          <a:prstGeom prst="rect">
            <a:avLst/>
          </a:prstGeom>
          <a:noFill/>
        </p:spPr>
        <p:txBody>
          <a:bodyPr wrap="square" rtlCol="0">
            <a:spAutoFit/>
          </a:bodyPr>
          <a:lstStyle/>
          <a:p>
            <a:r>
              <a:rPr lang="fr-FR" dirty="0"/>
              <a:t>5m</a:t>
            </a:r>
          </a:p>
        </p:txBody>
      </p:sp>
      <p:pic>
        <p:nvPicPr>
          <p:cNvPr id="16" name="Image 15">
            <a:extLst>
              <a:ext uri="{FF2B5EF4-FFF2-40B4-BE49-F238E27FC236}">
                <a16:creationId xmlns:a16="http://schemas.microsoft.com/office/drawing/2014/main" id="{5CC0BD4A-606A-4FC0-A017-6F83B315B2AA}"/>
              </a:ext>
            </a:extLst>
          </p:cNvPr>
          <p:cNvPicPr>
            <a:picLocks noChangeAspect="1"/>
          </p:cNvPicPr>
          <p:nvPr/>
        </p:nvPicPr>
        <p:blipFill>
          <a:blip r:embed="rId3"/>
          <a:stretch>
            <a:fillRect/>
          </a:stretch>
        </p:blipFill>
        <p:spPr>
          <a:xfrm>
            <a:off x="1556237" y="5495706"/>
            <a:ext cx="909513" cy="681257"/>
          </a:xfrm>
          <a:prstGeom prst="rect">
            <a:avLst/>
          </a:prstGeom>
        </p:spPr>
      </p:pic>
      <p:pic>
        <p:nvPicPr>
          <p:cNvPr id="18" name="Image 17">
            <a:extLst>
              <a:ext uri="{FF2B5EF4-FFF2-40B4-BE49-F238E27FC236}">
                <a16:creationId xmlns:a16="http://schemas.microsoft.com/office/drawing/2014/main" id="{1A437293-9021-4B44-9933-E2136B89D54F}"/>
              </a:ext>
            </a:extLst>
          </p:cNvPr>
          <p:cNvPicPr>
            <a:picLocks noChangeAspect="1"/>
          </p:cNvPicPr>
          <p:nvPr/>
        </p:nvPicPr>
        <p:blipFill>
          <a:blip r:embed="rId4"/>
          <a:stretch>
            <a:fillRect/>
          </a:stretch>
        </p:blipFill>
        <p:spPr>
          <a:xfrm>
            <a:off x="6391421" y="5479659"/>
            <a:ext cx="908383" cy="676715"/>
          </a:xfrm>
          <a:prstGeom prst="rect">
            <a:avLst/>
          </a:prstGeom>
        </p:spPr>
      </p:pic>
      <p:cxnSp>
        <p:nvCxnSpPr>
          <p:cNvPr id="20" name="Connecteur droit avec flèche 19">
            <a:extLst>
              <a:ext uri="{FF2B5EF4-FFF2-40B4-BE49-F238E27FC236}">
                <a16:creationId xmlns:a16="http://schemas.microsoft.com/office/drawing/2014/main" id="{D995B367-E14A-4113-A88D-93753AA86143}"/>
              </a:ext>
            </a:extLst>
          </p:cNvPr>
          <p:cNvCxnSpPr/>
          <p:nvPr/>
        </p:nvCxnSpPr>
        <p:spPr>
          <a:xfrm flipH="1">
            <a:off x="4270130" y="6314512"/>
            <a:ext cx="15609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A5DA86B0-A455-429E-9F5A-78E00B0BA2BA}"/>
              </a:ext>
            </a:extLst>
          </p:cNvPr>
          <p:cNvSpPr txBox="1"/>
          <p:nvPr/>
        </p:nvSpPr>
        <p:spPr>
          <a:xfrm>
            <a:off x="4835766" y="6335418"/>
            <a:ext cx="1021083" cy="369332"/>
          </a:xfrm>
          <a:prstGeom prst="rect">
            <a:avLst/>
          </a:prstGeom>
          <a:noFill/>
        </p:spPr>
        <p:txBody>
          <a:bodyPr wrap="square" rtlCol="0">
            <a:spAutoFit/>
          </a:bodyPr>
          <a:lstStyle/>
          <a:p>
            <a:r>
              <a:rPr lang="fr-FR" dirty="0"/>
              <a:t>3m</a:t>
            </a:r>
          </a:p>
        </p:txBody>
      </p:sp>
    </p:spTree>
    <p:extLst>
      <p:ext uri="{BB962C8B-B14F-4D97-AF65-F5344CB8AC3E}">
        <p14:creationId xmlns:p14="http://schemas.microsoft.com/office/powerpoint/2010/main" val="3039601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4F13D1-459D-44ED-B6D8-AE1379C1186F}"/>
              </a:ext>
            </a:extLst>
          </p:cNvPr>
          <p:cNvSpPr>
            <a:spLocks noGrp="1"/>
          </p:cNvSpPr>
          <p:nvPr>
            <p:ph idx="1"/>
          </p:nvPr>
        </p:nvSpPr>
        <p:spPr>
          <a:xfrm>
            <a:off x="838200" y="633046"/>
            <a:ext cx="10515600" cy="5543917"/>
          </a:xfrm>
        </p:spPr>
        <p:txBody>
          <a:bodyPr/>
          <a:lstStyle/>
          <a:p>
            <a:r>
              <a:rPr lang="fr-FR" dirty="0"/>
              <a:t>Challenge enfant et parent</a:t>
            </a:r>
          </a:p>
          <a:p>
            <a:pPr marL="0" indent="0">
              <a:buNone/>
            </a:pPr>
            <a:r>
              <a:rPr lang="fr-FR" dirty="0"/>
              <a:t>Sur une distance de 10m, effectuer le plus de relais navette en 2’</a:t>
            </a:r>
          </a:p>
          <a:p>
            <a:pPr marL="0" indent="0">
              <a:buNone/>
            </a:pPr>
            <a:r>
              <a:rPr lang="fr-FR" dirty="0"/>
              <a:t>(compter le nombre de fois où l’on donne le témoin)   3 essais</a:t>
            </a:r>
          </a:p>
          <a:p>
            <a:pPr marL="0" indent="0">
              <a:buNone/>
            </a:pPr>
            <a:endParaRPr lang="fr-FR" dirty="0"/>
          </a:p>
          <a:p>
            <a:pPr marL="0" indent="0">
              <a:buNone/>
            </a:pPr>
            <a:endParaRPr lang="fr-FR" dirty="0"/>
          </a:p>
          <a:p>
            <a:pPr marL="0" indent="0">
              <a:buNone/>
            </a:pPr>
            <a:r>
              <a:rPr lang="fr-FR" dirty="0"/>
              <a:t>Sur une distance de 40 m (carré de 10m ), chacun fait un tour, donne le </a:t>
            </a:r>
            <a:r>
              <a:rPr lang="fr-FR"/>
              <a:t>témoin </a:t>
            </a:r>
            <a:endParaRPr lang="fr-FR" dirty="0"/>
          </a:p>
          <a:p>
            <a:pPr marL="0" indent="0">
              <a:buNone/>
            </a:pPr>
            <a:r>
              <a:rPr lang="fr-FR" dirty="0"/>
              <a:t> chronométrer et effectuer 10 tours chacun (2 essais)</a:t>
            </a:r>
          </a:p>
          <a:p>
            <a:pPr marL="0" indent="0">
              <a:buNone/>
            </a:pPr>
            <a:endParaRPr lang="fr-FR" dirty="0"/>
          </a:p>
        </p:txBody>
      </p:sp>
      <p:pic>
        <p:nvPicPr>
          <p:cNvPr id="6" name="Image 5">
            <a:extLst>
              <a:ext uri="{FF2B5EF4-FFF2-40B4-BE49-F238E27FC236}">
                <a16:creationId xmlns:a16="http://schemas.microsoft.com/office/drawing/2014/main" id="{A027C30B-ED80-4D8A-B527-30DD848C35E6}"/>
              </a:ext>
            </a:extLst>
          </p:cNvPr>
          <p:cNvPicPr>
            <a:picLocks noChangeAspect="1"/>
          </p:cNvPicPr>
          <p:nvPr/>
        </p:nvPicPr>
        <p:blipFill>
          <a:blip r:embed="rId2"/>
          <a:stretch>
            <a:fillRect/>
          </a:stretch>
        </p:blipFill>
        <p:spPr>
          <a:xfrm>
            <a:off x="1044306" y="4621237"/>
            <a:ext cx="2619375" cy="1743075"/>
          </a:xfrm>
          <a:prstGeom prst="rect">
            <a:avLst/>
          </a:prstGeom>
        </p:spPr>
      </p:pic>
      <p:pic>
        <p:nvPicPr>
          <p:cNvPr id="8" name="Image 7">
            <a:extLst>
              <a:ext uri="{FF2B5EF4-FFF2-40B4-BE49-F238E27FC236}">
                <a16:creationId xmlns:a16="http://schemas.microsoft.com/office/drawing/2014/main" id="{87555011-8358-4F7F-9DF5-3A42B1E5A12A}"/>
              </a:ext>
            </a:extLst>
          </p:cNvPr>
          <p:cNvPicPr>
            <a:picLocks noChangeAspect="1"/>
          </p:cNvPicPr>
          <p:nvPr/>
        </p:nvPicPr>
        <p:blipFill>
          <a:blip r:embed="rId3"/>
          <a:stretch>
            <a:fillRect/>
          </a:stretch>
        </p:blipFill>
        <p:spPr>
          <a:xfrm>
            <a:off x="1252097" y="2155654"/>
            <a:ext cx="4257675" cy="942975"/>
          </a:xfrm>
          <a:prstGeom prst="rect">
            <a:avLst/>
          </a:prstGeom>
        </p:spPr>
      </p:pic>
    </p:spTree>
    <p:extLst>
      <p:ext uri="{BB962C8B-B14F-4D97-AF65-F5344CB8AC3E}">
        <p14:creationId xmlns:p14="http://schemas.microsoft.com/office/powerpoint/2010/main" val="34059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ED313C-1DA7-C440-B093-45DD55B64238}"/>
              </a:ext>
            </a:extLst>
          </p:cNvPr>
          <p:cNvSpPr>
            <a:spLocks noGrp="1"/>
          </p:cNvSpPr>
          <p:nvPr>
            <p:ph type="title"/>
          </p:nvPr>
        </p:nvSpPr>
        <p:spPr>
          <a:xfrm>
            <a:off x="838200" y="562271"/>
            <a:ext cx="10515600" cy="1128417"/>
          </a:xfrm>
        </p:spPr>
        <p:txBody>
          <a:bodyPr vert="horz" lIns="91440" tIns="45720" rIns="91440" bIns="45720" rtlCol="0" anchor="ctr">
            <a:normAutofit/>
          </a:bodyPr>
          <a:lstStyle/>
          <a:p>
            <a:endParaRPr lang="en-US" sz="5200"/>
          </a:p>
        </p:txBody>
      </p:sp>
      <p:pic>
        <p:nvPicPr>
          <p:cNvPr id="5" name="Espace réservé du contenu 4" descr="Une image contenant texte&#10;&#10;Description générée automatiquement">
            <a:extLst>
              <a:ext uri="{FF2B5EF4-FFF2-40B4-BE49-F238E27FC236}">
                <a16:creationId xmlns:a16="http://schemas.microsoft.com/office/drawing/2014/main" id="{783F70C4-9D38-B14B-883C-154C85E31A5A}"/>
              </a:ext>
            </a:extLst>
          </p:cNvPr>
          <p:cNvPicPr>
            <a:picLocks noGrp="1" noChangeAspect="1"/>
          </p:cNvPicPr>
          <p:nvPr>
            <p:ph idx="1"/>
          </p:nvPr>
        </p:nvPicPr>
        <p:blipFill rotWithShape="1">
          <a:blip r:embed="rId2"/>
          <a:srcRect l="4682" r="13232" b="1"/>
          <a:stretch/>
        </p:blipFill>
        <p:spPr>
          <a:xfrm>
            <a:off x="838200" y="1845426"/>
            <a:ext cx="10512547" cy="4450303"/>
          </a:xfrm>
          <a:prstGeom prst="rect">
            <a:avLst/>
          </a:prstGeom>
        </p:spPr>
      </p:pic>
    </p:spTree>
    <p:extLst>
      <p:ext uri="{BB962C8B-B14F-4D97-AF65-F5344CB8AC3E}">
        <p14:creationId xmlns:p14="http://schemas.microsoft.com/office/powerpoint/2010/main" val="377216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73EC7-31D2-FA4C-A4A8-2F7E200217A5}"/>
              </a:ext>
            </a:extLst>
          </p:cNvPr>
          <p:cNvSpPr>
            <a:spLocks noGrp="1"/>
          </p:cNvSpPr>
          <p:nvPr>
            <p:ph type="title"/>
          </p:nvPr>
        </p:nvSpPr>
        <p:spPr/>
        <p:txBody>
          <a:bodyPr/>
          <a:lstStyle/>
          <a:p>
            <a:endParaRPr lang="fr-FR"/>
          </a:p>
        </p:txBody>
      </p:sp>
      <p:pic>
        <p:nvPicPr>
          <p:cNvPr id="5" name="Espace réservé du contenu 4" descr="Une image contenant texte&#10;&#10;Description générée automatiquement">
            <a:extLst>
              <a:ext uri="{FF2B5EF4-FFF2-40B4-BE49-F238E27FC236}">
                <a16:creationId xmlns:a16="http://schemas.microsoft.com/office/drawing/2014/main" id="{D3B198C2-1526-6B40-AA09-2FC8202B8212}"/>
              </a:ext>
            </a:extLst>
          </p:cNvPr>
          <p:cNvPicPr>
            <a:picLocks noGrp="1" noChangeAspect="1"/>
          </p:cNvPicPr>
          <p:nvPr>
            <p:ph idx="1"/>
          </p:nvPr>
        </p:nvPicPr>
        <p:blipFill>
          <a:blip r:embed="rId2"/>
          <a:stretch>
            <a:fillRect/>
          </a:stretch>
        </p:blipFill>
        <p:spPr>
          <a:xfrm>
            <a:off x="838200" y="2091353"/>
            <a:ext cx="10515600" cy="3819881"/>
          </a:xfrm>
        </p:spPr>
      </p:pic>
    </p:spTree>
    <p:extLst>
      <p:ext uri="{BB962C8B-B14F-4D97-AF65-F5344CB8AC3E}">
        <p14:creationId xmlns:p14="http://schemas.microsoft.com/office/powerpoint/2010/main" val="160746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37B5DC-80E2-7D41-9BEB-34DD8F5082B1}"/>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0E16E14-DE95-2244-89ED-8804694A4489}"/>
              </a:ext>
            </a:extLst>
          </p:cNvPr>
          <p:cNvPicPr>
            <a:picLocks noGrp="1" noChangeAspect="1"/>
          </p:cNvPicPr>
          <p:nvPr>
            <p:ph idx="1"/>
          </p:nvPr>
        </p:nvPicPr>
        <p:blipFill>
          <a:blip r:embed="rId2"/>
          <a:stretch>
            <a:fillRect/>
          </a:stretch>
        </p:blipFill>
        <p:spPr>
          <a:xfrm>
            <a:off x="838200" y="2186889"/>
            <a:ext cx="10515600" cy="3628809"/>
          </a:xfrm>
        </p:spPr>
      </p:pic>
    </p:spTree>
    <p:extLst>
      <p:ext uri="{BB962C8B-B14F-4D97-AF65-F5344CB8AC3E}">
        <p14:creationId xmlns:p14="http://schemas.microsoft.com/office/powerpoint/2010/main" val="396181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42801A0-4D3D-1E4A-8EBD-B91724077784}"/>
              </a:ext>
            </a:extLst>
          </p:cNvPr>
          <p:cNvSpPr>
            <a:spLocks noGrp="1"/>
          </p:cNvSpPr>
          <p:nvPr>
            <p:ph type="title"/>
          </p:nvPr>
        </p:nvSpPr>
        <p:spPr>
          <a:xfrm>
            <a:off x="841247" y="978619"/>
            <a:ext cx="3410712" cy="1106424"/>
          </a:xfrm>
        </p:spPr>
        <p:txBody>
          <a:bodyPr>
            <a:normAutofit/>
          </a:bodyPr>
          <a:lstStyle/>
          <a:p>
            <a:r>
              <a:rPr lang="fr-FR" sz="3200" dirty="0"/>
              <a:t>Qu’est-ce que le relais ?</a:t>
            </a:r>
          </a:p>
        </p:txBody>
      </p:sp>
      <p:sp>
        <p:nvSpPr>
          <p:cNvPr id="59" name="Rectangle 5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282B529B-DD0E-E149-8C54-B3F5911ADD21}"/>
              </a:ext>
            </a:extLst>
          </p:cNvPr>
          <p:cNvSpPr>
            <a:spLocks noGrp="1"/>
          </p:cNvSpPr>
          <p:nvPr>
            <p:ph idx="1"/>
          </p:nvPr>
        </p:nvSpPr>
        <p:spPr>
          <a:xfrm>
            <a:off x="841247" y="2359152"/>
            <a:ext cx="3410712" cy="4385723"/>
          </a:xfrm>
        </p:spPr>
        <p:txBody>
          <a:bodyPr>
            <a:noAutofit/>
          </a:bodyPr>
          <a:lstStyle/>
          <a:p>
            <a:pPr marL="0" indent="0">
              <a:buNone/>
            </a:pPr>
            <a:r>
              <a:rPr lang="fr-FR" dirty="0"/>
              <a:t>En athlétisme le relais est une course à pied pratiquée sur piste et par équipe, chaque membre parcourt une fraction du circuit avant de permettre au coéquipier de s'élancer à son tour en transmettant un Témoin.</a:t>
            </a:r>
          </a:p>
        </p:txBody>
      </p:sp>
      <p:pic>
        <p:nvPicPr>
          <p:cNvPr id="9" name="Image 8" descr="Une image contenant personne, eau, femme, sport&#10;&#10;Description générée automatiquement">
            <a:extLst>
              <a:ext uri="{FF2B5EF4-FFF2-40B4-BE49-F238E27FC236}">
                <a16:creationId xmlns:a16="http://schemas.microsoft.com/office/drawing/2014/main" id="{9DCEA8E8-EBCF-E443-92A3-7A5E77739C44}"/>
              </a:ext>
            </a:extLst>
          </p:cNvPr>
          <p:cNvPicPr>
            <a:picLocks noChangeAspect="1"/>
          </p:cNvPicPr>
          <p:nvPr/>
        </p:nvPicPr>
        <p:blipFill rotWithShape="1">
          <a:blip r:embed="rId2"/>
          <a:srcRect l="17222" r="2124" b="1"/>
          <a:stretch/>
        </p:blipFill>
        <p:spPr>
          <a:xfrm>
            <a:off x="5124450" y="634382"/>
            <a:ext cx="6657213" cy="5495162"/>
          </a:xfrm>
          <a:prstGeom prst="rect">
            <a:avLst/>
          </a:prstGeom>
        </p:spPr>
      </p:pic>
    </p:spTree>
    <p:extLst>
      <p:ext uri="{BB962C8B-B14F-4D97-AF65-F5344CB8AC3E}">
        <p14:creationId xmlns:p14="http://schemas.microsoft.com/office/powerpoint/2010/main" val="249474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CA9021-1C31-E545-AFD3-4F95AB78EE37}"/>
              </a:ext>
            </a:extLst>
          </p:cNvPr>
          <p:cNvSpPr>
            <a:spLocks noGrp="1"/>
          </p:cNvSpPr>
          <p:nvPr>
            <p:ph type="title"/>
          </p:nvPr>
        </p:nvSpPr>
        <p:spPr>
          <a:xfrm>
            <a:off x="411480" y="987552"/>
            <a:ext cx="4485861" cy="1088136"/>
          </a:xfrm>
        </p:spPr>
        <p:txBody>
          <a:bodyPr anchor="b">
            <a:normAutofit/>
          </a:bodyPr>
          <a:lstStyle/>
          <a:p>
            <a:pPr algn="ctr"/>
            <a:r>
              <a:rPr lang="fr-FR" sz="3400" dirty="0"/>
              <a:t>Qu’est-ce qu’un </a:t>
            </a:r>
            <a:br>
              <a:rPr lang="fr-FR" sz="3400" dirty="0"/>
            </a:br>
            <a:r>
              <a:rPr lang="fr-FR" sz="3400" dirty="0"/>
              <a:t>témoin ?</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3DDB2671-5AAC-5548-BF44-18F0F516E9BA}"/>
              </a:ext>
            </a:extLst>
          </p:cNvPr>
          <p:cNvSpPr>
            <a:spLocks noGrp="1"/>
          </p:cNvSpPr>
          <p:nvPr>
            <p:ph idx="1"/>
          </p:nvPr>
        </p:nvSpPr>
        <p:spPr>
          <a:xfrm>
            <a:off x="411479" y="2688335"/>
            <a:ext cx="4498848" cy="3960437"/>
          </a:xfrm>
        </p:spPr>
        <p:txBody>
          <a:bodyPr anchor="t">
            <a:noAutofit/>
          </a:bodyPr>
          <a:lstStyle/>
          <a:p>
            <a:pPr marL="0" indent="0">
              <a:buNone/>
            </a:pPr>
            <a:r>
              <a:rPr lang="fr-FR" sz="3200" dirty="0"/>
              <a:t>C’est l’objet que se transmettent les équipes entre elles, c’est ce qui permet de passer le relais. Un témoin c’est un bâton en bois (ou en métal) qui mesure 30 centimètres. </a:t>
            </a:r>
          </a:p>
        </p:txBody>
      </p:sp>
      <p:pic>
        <p:nvPicPr>
          <p:cNvPr id="5" name="Image 4" descr="Une image contenant personne, extérieur, femme, jeu&#10;&#10;Description générée automatiquement">
            <a:extLst>
              <a:ext uri="{FF2B5EF4-FFF2-40B4-BE49-F238E27FC236}">
                <a16:creationId xmlns:a16="http://schemas.microsoft.com/office/drawing/2014/main" id="{958EF273-2D00-F84D-8B58-8A7DF08B8DA0}"/>
              </a:ext>
            </a:extLst>
          </p:cNvPr>
          <p:cNvPicPr>
            <a:picLocks noChangeAspect="1"/>
          </p:cNvPicPr>
          <p:nvPr/>
        </p:nvPicPr>
        <p:blipFill rotWithShape="1">
          <a:blip r:embed="rId2"/>
          <a:srcRect l="9916" r="19066"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99933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FB8F7-A576-A74E-85A4-0EA4EE3F7529}"/>
              </a:ext>
            </a:extLst>
          </p:cNvPr>
          <p:cNvSpPr>
            <a:spLocks noGrp="1"/>
          </p:cNvSpPr>
          <p:nvPr>
            <p:ph type="title"/>
          </p:nvPr>
        </p:nvSpPr>
        <p:spPr>
          <a:xfrm>
            <a:off x="655320" y="365125"/>
            <a:ext cx="5120114" cy="1692794"/>
          </a:xfrm>
        </p:spPr>
        <p:txBody>
          <a:bodyPr>
            <a:normAutofit/>
          </a:bodyPr>
          <a:lstStyle/>
          <a:p>
            <a:r>
              <a:rPr lang="fr-FR" sz="3700"/>
              <a:t>Le relais est tout d’abord un sport d’équipe !</a:t>
            </a:r>
          </a:p>
        </p:txBody>
      </p:sp>
      <p:cxnSp>
        <p:nvCxnSpPr>
          <p:cNvPr id="26" name="Straight Arrow Connector 2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B45BC849-BC9B-BB43-AC98-FD94576A912A}"/>
              </a:ext>
            </a:extLst>
          </p:cNvPr>
          <p:cNvSpPr>
            <a:spLocks noGrp="1"/>
          </p:cNvSpPr>
          <p:nvPr>
            <p:ph idx="1"/>
          </p:nvPr>
        </p:nvSpPr>
        <p:spPr>
          <a:xfrm>
            <a:off x="655320" y="2380796"/>
            <a:ext cx="5120113" cy="4334321"/>
          </a:xfrm>
        </p:spPr>
        <p:txBody>
          <a:bodyPr>
            <a:noAutofit/>
          </a:bodyPr>
          <a:lstStyle/>
          <a:p>
            <a:pPr marL="0" indent="0">
              <a:buNone/>
            </a:pPr>
            <a:r>
              <a:rPr lang="fr-FR" sz="2400" dirty="0"/>
              <a:t>Contrairement aux autres disciplines qui regroupe l’athlétisme, le relais est une course avec 4 coureurs. On retrouve 2 rôles, le « porteur/</a:t>
            </a:r>
            <a:r>
              <a:rPr lang="fr-FR" sz="2400" dirty="0" err="1"/>
              <a:t>euse</a:t>
            </a:r>
            <a:r>
              <a:rPr lang="fr-FR" sz="2400" dirty="0"/>
              <a:t> » ou « donneur/</a:t>
            </a:r>
            <a:r>
              <a:rPr lang="fr-FR" sz="2400" dirty="0" err="1"/>
              <a:t>euse</a:t>
            </a:r>
            <a:r>
              <a:rPr lang="fr-FR" sz="2400" dirty="0"/>
              <a:t> » celui/celle qui tient le témoin et va le donner à son coéquipier appelé le « relayeur/ relayeuse». Le passage du témoin s’effectue dans une zone de 20 mètres, tout passage de témoin qui s’effectue hors limite signifie que l’équipe est disqualifiée. </a:t>
            </a:r>
          </a:p>
        </p:txBody>
      </p:sp>
      <p:pic>
        <p:nvPicPr>
          <p:cNvPr id="5" name="Image 4" descr="Une image contenant sport, herbe, jeu, court&#10;&#10;Description générée automatiquement">
            <a:extLst>
              <a:ext uri="{FF2B5EF4-FFF2-40B4-BE49-F238E27FC236}">
                <a16:creationId xmlns:a16="http://schemas.microsoft.com/office/drawing/2014/main" id="{86038E68-4B84-6847-A868-5C699896575E}"/>
              </a:ext>
            </a:extLst>
          </p:cNvPr>
          <p:cNvPicPr>
            <a:picLocks noChangeAspect="1"/>
          </p:cNvPicPr>
          <p:nvPr/>
        </p:nvPicPr>
        <p:blipFill rotWithShape="1">
          <a:blip r:embed="rId2"/>
          <a:srcRect l="16368" r="2241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2878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E98B6-F42C-2940-A03A-69E1A2F1E398}"/>
              </a:ext>
            </a:extLst>
          </p:cNvPr>
          <p:cNvSpPr>
            <a:spLocks noGrp="1"/>
          </p:cNvSpPr>
          <p:nvPr>
            <p:ph type="title"/>
          </p:nvPr>
        </p:nvSpPr>
        <p:spPr/>
        <p:txBody>
          <a:bodyPr/>
          <a:lstStyle/>
          <a:p>
            <a:r>
              <a:rPr lang="fr-FR" dirty="0"/>
              <a:t>Il existe différents types de relais : </a:t>
            </a:r>
          </a:p>
        </p:txBody>
      </p:sp>
      <p:sp>
        <p:nvSpPr>
          <p:cNvPr id="3" name="Espace réservé du contenu 2">
            <a:extLst>
              <a:ext uri="{FF2B5EF4-FFF2-40B4-BE49-F238E27FC236}">
                <a16:creationId xmlns:a16="http://schemas.microsoft.com/office/drawing/2014/main" id="{1F15C2DA-D057-DD4B-904F-3F3013D39BE8}"/>
              </a:ext>
            </a:extLst>
          </p:cNvPr>
          <p:cNvSpPr>
            <a:spLocks noGrp="1"/>
          </p:cNvSpPr>
          <p:nvPr>
            <p:ph idx="1"/>
          </p:nvPr>
        </p:nvSpPr>
        <p:spPr>
          <a:xfrm>
            <a:off x="993183" y="1690688"/>
            <a:ext cx="10515600" cy="4351338"/>
          </a:xfrm>
        </p:spPr>
        <p:txBody>
          <a:bodyPr/>
          <a:lstStyle/>
          <a:p>
            <a:r>
              <a:rPr lang="fr-FR" dirty="0">
                <a:highlight>
                  <a:srgbClr val="FFFF00"/>
                </a:highlight>
                <a:hlinkClick r:id="rId2" tooltip="Relais 4 × 100 mètres (athlétisme)">
                  <a:extLst>
                    <a:ext uri="{A12FA001-AC4F-418D-AE19-62706E023703}">
                      <ahyp:hlinkClr xmlns:ahyp="http://schemas.microsoft.com/office/drawing/2018/hyperlinkcolor" val="tx"/>
                    </a:ext>
                  </a:extLst>
                </a:hlinkClick>
              </a:rPr>
              <a:t>Relais 4 × 100 mètres </a:t>
            </a:r>
            <a:endParaRPr lang="fr-FR" dirty="0">
              <a:highlight>
                <a:srgbClr val="FFFF00"/>
              </a:highlight>
            </a:endParaRPr>
          </a:p>
          <a:p>
            <a:r>
              <a:rPr lang="fr-FR" dirty="0">
                <a:hlinkClick r:id="rId3" tooltip="Relais 4 × 200 mètres (athlétisme)">
                  <a:extLst>
                    <a:ext uri="{A12FA001-AC4F-418D-AE19-62706E023703}">
                      <ahyp:hlinkClr xmlns:ahyp="http://schemas.microsoft.com/office/drawing/2018/hyperlinkcolor" val="tx"/>
                    </a:ext>
                  </a:extLst>
                </a:hlinkClick>
              </a:rPr>
              <a:t>Relais 4 × 200 mètres </a:t>
            </a:r>
            <a:endParaRPr lang="fr-FR" dirty="0"/>
          </a:p>
          <a:p>
            <a:r>
              <a:rPr lang="fr-FR" dirty="0">
                <a:highlight>
                  <a:srgbClr val="FFFF00"/>
                </a:highlight>
                <a:hlinkClick r:id="rId4" tooltip="Relais 4 × 400 mètres (athlétisme)">
                  <a:extLst>
                    <a:ext uri="{A12FA001-AC4F-418D-AE19-62706E023703}">
                      <ahyp:hlinkClr xmlns:ahyp="http://schemas.microsoft.com/office/drawing/2018/hyperlinkcolor" val="tx"/>
                    </a:ext>
                  </a:extLst>
                </a:hlinkClick>
              </a:rPr>
              <a:t>Relais 4 × 400 mètres </a:t>
            </a:r>
            <a:endParaRPr lang="fr-FR" dirty="0">
              <a:highlight>
                <a:srgbClr val="FFFF00"/>
              </a:highlight>
            </a:endParaRPr>
          </a:p>
          <a:p>
            <a:r>
              <a:rPr lang="fr-FR" dirty="0">
                <a:hlinkClick r:id="rId5" tooltip="Relais 4 × 800 mètres (athlétisme)">
                  <a:extLst>
                    <a:ext uri="{A12FA001-AC4F-418D-AE19-62706E023703}">
                      <ahyp:hlinkClr xmlns:ahyp="http://schemas.microsoft.com/office/drawing/2018/hyperlinkcolor" val="tx"/>
                    </a:ext>
                  </a:extLst>
                </a:hlinkClick>
              </a:rPr>
              <a:t>Relais 4 × 800 mètres </a:t>
            </a:r>
            <a:endParaRPr lang="fr-FR" dirty="0"/>
          </a:p>
          <a:p>
            <a:r>
              <a:rPr lang="fr-FR" dirty="0">
                <a:hlinkClick r:id="rId6" tooltip="Relais 4 × 1 500 mètres (athlétisme)">
                  <a:extLst>
                    <a:ext uri="{A12FA001-AC4F-418D-AE19-62706E023703}">
                      <ahyp:hlinkClr xmlns:ahyp="http://schemas.microsoft.com/office/drawing/2018/hyperlinkcolor" val="tx"/>
                    </a:ext>
                  </a:extLst>
                </a:hlinkClick>
              </a:rPr>
              <a:t>Relais 4 × 1 500 mètres </a:t>
            </a:r>
            <a:endParaRPr lang="fr-FR" dirty="0"/>
          </a:p>
          <a:p>
            <a:r>
              <a:rPr lang="fr-FR" dirty="0"/>
              <a:t>Depuis 1912, seules les épreuves du relais 4 × 100 m et 4 × 400 m sont considérées comme épreuves olympiques. Pour les autres relais, seuls les records du monde sont reconnus. </a:t>
            </a:r>
          </a:p>
          <a:p>
            <a:endParaRPr lang="fr-FR" dirty="0"/>
          </a:p>
        </p:txBody>
      </p:sp>
    </p:spTree>
    <p:extLst>
      <p:ext uri="{BB962C8B-B14F-4D97-AF65-F5344CB8AC3E}">
        <p14:creationId xmlns:p14="http://schemas.microsoft.com/office/powerpoint/2010/main" val="428482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0E080-A875-154C-956A-D5C4516829D0}"/>
              </a:ext>
            </a:extLst>
          </p:cNvPr>
          <p:cNvSpPr>
            <a:spLocks noGrp="1"/>
          </p:cNvSpPr>
          <p:nvPr>
            <p:ph type="title"/>
          </p:nvPr>
        </p:nvSpPr>
        <p:spPr/>
        <p:txBody>
          <a:bodyPr/>
          <a:lstStyle/>
          <a:p>
            <a:r>
              <a:rPr lang="fr-FR" dirty="0"/>
              <a:t>Aspects techniques :</a:t>
            </a:r>
          </a:p>
        </p:txBody>
      </p:sp>
      <p:sp>
        <p:nvSpPr>
          <p:cNvPr id="3" name="Espace réservé du contenu 2">
            <a:extLst>
              <a:ext uri="{FF2B5EF4-FFF2-40B4-BE49-F238E27FC236}">
                <a16:creationId xmlns:a16="http://schemas.microsoft.com/office/drawing/2014/main" id="{012EF9F2-66CC-1F43-9E59-793F3353A0E8}"/>
              </a:ext>
            </a:extLst>
          </p:cNvPr>
          <p:cNvSpPr>
            <a:spLocks noGrp="1"/>
          </p:cNvSpPr>
          <p:nvPr>
            <p:ph idx="1"/>
          </p:nvPr>
        </p:nvSpPr>
        <p:spPr/>
        <p:txBody>
          <a:bodyPr>
            <a:normAutofit fontScale="92500"/>
          </a:bodyPr>
          <a:lstStyle/>
          <a:p>
            <a:pPr fontAlgn="base"/>
            <a:r>
              <a:rPr lang="fr-FR" sz="3200" dirty="0"/>
              <a:t>Pour le 4x100 la vitesse reste l’aspect technique le plus délicat. Pour gagner la course il faut passer le témoin le plus rapidement possible. Le relayeur, qui attend son partenaire en position fléchie en le regardant, doit s’élancer au bon moment, juste quand il le faut, pour que le relais soit réussi. </a:t>
            </a:r>
          </a:p>
          <a:p>
            <a:pPr fontAlgn="base"/>
            <a:r>
              <a:rPr lang="fr-FR" sz="3200" dirty="0"/>
              <a:t>Pour le 4x400 (4 tours de pistes) il y a changement de main, le relayeur se tenant toujours à gauche pour recevoir le témoin. Il faut être capable de fournir un effort plus constant et de pouvoir terminer la course en étant à sa vitesse maximale.  </a:t>
            </a:r>
            <a:br>
              <a:rPr lang="fr-FR" dirty="0"/>
            </a:br>
            <a:endParaRPr lang="fr-FR" dirty="0"/>
          </a:p>
        </p:txBody>
      </p:sp>
    </p:spTree>
    <p:extLst>
      <p:ext uri="{BB962C8B-B14F-4D97-AF65-F5344CB8AC3E}">
        <p14:creationId xmlns:p14="http://schemas.microsoft.com/office/powerpoint/2010/main" val="111391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sport, femme, court, tenant&#10;&#10;Description générée automatiquement">
            <a:extLst>
              <a:ext uri="{FF2B5EF4-FFF2-40B4-BE49-F238E27FC236}">
                <a16:creationId xmlns:a16="http://schemas.microsoft.com/office/drawing/2014/main" id="{82C56583-D658-094B-81B0-DE26FC58A009}"/>
              </a:ext>
            </a:extLst>
          </p:cNvPr>
          <p:cNvPicPr>
            <a:picLocks noChangeAspect="1"/>
          </p:cNvPicPr>
          <p:nvPr/>
        </p:nvPicPr>
        <p:blipFill rotWithShape="1">
          <a:blip r:embed="rId2"/>
          <a:srcRect t="10169" b="34954"/>
          <a:stretch/>
        </p:blipFill>
        <p:spPr>
          <a:xfrm>
            <a:off x="20" y="-539122"/>
            <a:ext cx="12191980" cy="4658673"/>
          </a:xfrm>
          <a:prstGeom prst="rect">
            <a:avLst/>
          </a:prstGeom>
        </p:spPr>
      </p:pic>
      <p:sp>
        <p:nvSpPr>
          <p:cNvPr id="14" name="Rectangle: Rounded Corners 1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DCD8E942-A776-4F46-BF7A-53F6884AFA0B}"/>
              </a:ext>
            </a:extLst>
          </p:cNvPr>
          <p:cNvSpPr>
            <a:spLocks noGrp="1"/>
          </p:cNvSpPr>
          <p:nvPr>
            <p:ph type="title"/>
          </p:nvPr>
        </p:nvSpPr>
        <p:spPr>
          <a:xfrm>
            <a:off x="127000" y="4194420"/>
            <a:ext cx="8557193" cy="536063"/>
          </a:xfrm>
        </p:spPr>
        <p:txBody>
          <a:bodyPr>
            <a:normAutofit/>
          </a:bodyPr>
          <a:lstStyle/>
          <a:p>
            <a:r>
              <a:rPr lang="fr-FR" sz="2800" dirty="0">
                <a:solidFill>
                  <a:schemeClr val="bg1"/>
                </a:solidFill>
              </a:rPr>
              <a:t>Les records du monde de relais 4x100 mètres :</a:t>
            </a:r>
          </a:p>
        </p:txBody>
      </p:sp>
      <p:sp>
        <p:nvSpPr>
          <p:cNvPr id="3" name="Espace réservé du contenu 2">
            <a:extLst>
              <a:ext uri="{FF2B5EF4-FFF2-40B4-BE49-F238E27FC236}">
                <a16:creationId xmlns:a16="http://schemas.microsoft.com/office/drawing/2014/main" id="{4526C6ED-1B0A-FE44-B62E-9D0D3C1D2E7A}"/>
              </a:ext>
            </a:extLst>
          </p:cNvPr>
          <p:cNvSpPr>
            <a:spLocks noGrp="1"/>
          </p:cNvSpPr>
          <p:nvPr>
            <p:ph idx="1"/>
          </p:nvPr>
        </p:nvSpPr>
        <p:spPr>
          <a:xfrm>
            <a:off x="566928" y="4956314"/>
            <a:ext cx="11058144" cy="1306417"/>
          </a:xfrm>
        </p:spPr>
        <p:txBody>
          <a:bodyPr>
            <a:normAutofit/>
          </a:bodyPr>
          <a:lstStyle/>
          <a:p>
            <a:r>
              <a:rPr lang="fr-FR" dirty="0"/>
              <a:t>Chez les femmes, le record du monde est établi par </a:t>
            </a:r>
            <a:r>
              <a:rPr lang="fr-FR" dirty="0">
                <a:hlinkClick r:id="rId3" tooltip="Tianna Madison"/>
              </a:rPr>
              <a:t>Tianna Madison</a:t>
            </a:r>
            <a:r>
              <a:rPr lang="fr-FR" dirty="0"/>
              <a:t>, </a:t>
            </a:r>
            <a:r>
              <a:rPr lang="fr-FR" dirty="0">
                <a:hlinkClick r:id="rId4" tooltip="Allyson Felix"/>
              </a:rPr>
              <a:t>Allyson Felix</a:t>
            </a:r>
            <a:r>
              <a:rPr lang="fr-FR" dirty="0"/>
              <a:t>, </a:t>
            </a:r>
            <a:r>
              <a:rPr lang="fr-FR" dirty="0">
                <a:hlinkClick r:id="rId5" tooltip="Bianca Knight"/>
              </a:rPr>
              <a:t>Bianca Knight</a:t>
            </a:r>
            <a:r>
              <a:rPr lang="fr-FR" dirty="0"/>
              <a:t> et </a:t>
            </a:r>
            <a:r>
              <a:rPr lang="fr-FR" dirty="0">
                <a:hlinkClick r:id="rId6" tooltip="Carmelita Jeter"/>
              </a:rPr>
              <a:t>Carmelita Jeter </a:t>
            </a:r>
            <a:r>
              <a:rPr lang="fr-FR" dirty="0"/>
              <a:t>le 10 Août 2012 aux jeux Olympiques de Londres avec </a:t>
            </a:r>
            <a:r>
              <a:rPr lang="fr-FR" dirty="0">
                <a:effectLst/>
              </a:rPr>
              <a:t>40 secondes 82.</a:t>
            </a:r>
            <a:endParaRPr lang="fr-FR" dirty="0"/>
          </a:p>
        </p:txBody>
      </p:sp>
      <p:pic>
        <p:nvPicPr>
          <p:cNvPr id="1027" name="Picture 3" descr="Drapeau de la Jamaïque">
            <a:extLst>
              <a:ext uri="{FF2B5EF4-FFF2-40B4-BE49-F238E27FC236}">
                <a16:creationId xmlns:a16="http://schemas.microsoft.com/office/drawing/2014/main" id="{74B997A0-8EFB-5C4C-8DD1-F3A2D2777D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54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apeau : Royaume-Uni">
            <a:extLst>
              <a:ext uri="{FF2B5EF4-FFF2-40B4-BE49-F238E27FC236}">
                <a16:creationId xmlns:a16="http://schemas.microsoft.com/office/drawing/2014/main" id="{FA6902DE-1BF7-AD4B-B39A-04C41133F8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4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rapeau des États-Unis">
            <a:extLst>
              <a:ext uri="{FF2B5EF4-FFF2-40B4-BE49-F238E27FC236}">
                <a16:creationId xmlns:a16="http://schemas.microsoft.com/office/drawing/2014/main" id="{217001DF-BEA0-5546-BEDE-3066A20EB4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540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peau : Royaume-Uni">
            <a:extLst>
              <a:ext uri="{FF2B5EF4-FFF2-40B4-BE49-F238E27FC236}">
                <a16:creationId xmlns:a16="http://schemas.microsoft.com/office/drawing/2014/main" id="{53248582-EF9A-0D43-B2F8-98AEB3E42F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4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onsultez la documentation du modèle">
            <a:extLst>
              <a:ext uri="{FF2B5EF4-FFF2-40B4-BE49-F238E27FC236}">
                <a16:creationId xmlns:a16="http://schemas.microsoft.com/office/drawing/2014/main" id="{7FD1CEAC-FF4B-9547-A93E-16BD6BFD95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1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sport, groupe, posant&#10;&#10;Description générée automatiquement">
            <a:extLst>
              <a:ext uri="{FF2B5EF4-FFF2-40B4-BE49-F238E27FC236}">
                <a16:creationId xmlns:a16="http://schemas.microsoft.com/office/drawing/2014/main" id="{4E941CE7-CD71-1A4A-9F07-00D8F18773B2}"/>
              </a:ext>
            </a:extLst>
          </p:cNvPr>
          <p:cNvPicPr>
            <a:picLocks noChangeAspect="1"/>
          </p:cNvPicPr>
          <p:nvPr/>
        </p:nvPicPr>
        <p:blipFill rotWithShape="1">
          <a:blip r:embed="rId2"/>
          <a:srcRect t="2248" b="42876"/>
          <a:stretch/>
        </p:blipFill>
        <p:spPr>
          <a:xfrm>
            <a:off x="20" y="10"/>
            <a:ext cx="12191980" cy="4465973"/>
          </a:xfrm>
          <a:prstGeom prst="rect">
            <a:avLst/>
          </a:prstGeom>
        </p:spPr>
      </p:pic>
      <p:sp>
        <p:nvSpPr>
          <p:cNvPr id="30" name="Rectangle: Rounded Corners 2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1172A39A-674D-0F41-B823-454CF5990A02}"/>
              </a:ext>
            </a:extLst>
          </p:cNvPr>
          <p:cNvSpPr>
            <a:spLocks noGrp="1"/>
          </p:cNvSpPr>
          <p:nvPr>
            <p:ph type="title"/>
          </p:nvPr>
        </p:nvSpPr>
        <p:spPr>
          <a:xfrm>
            <a:off x="566928" y="4203278"/>
            <a:ext cx="8557193" cy="536063"/>
          </a:xfrm>
        </p:spPr>
        <p:txBody>
          <a:bodyPr>
            <a:normAutofit/>
          </a:bodyPr>
          <a:lstStyle/>
          <a:p>
            <a:r>
              <a:rPr lang="fr-FR" sz="2800" dirty="0">
                <a:solidFill>
                  <a:schemeClr val="bg1"/>
                </a:solidFill>
              </a:rPr>
              <a:t>Les records du monde de relais 4x100 mètres :</a:t>
            </a:r>
          </a:p>
        </p:txBody>
      </p:sp>
      <p:sp>
        <p:nvSpPr>
          <p:cNvPr id="3" name="Espace réservé du contenu 2">
            <a:extLst>
              <a:ext uri="{FF2B5EF4-FFF2-40B4-BE49-F238E27FC236}">
                <a16:creationId xmlns:a16="http://schemas.microsoft.com/office/drawing/2014/main" id="{9833A5B4-D8A7-BC44-AB8F-19FAECF4D2A1}"/>
              </a:ext>
            </a:extLst>
          </p:cNvPr>
          <p:cNvSpPr>
            <a:spLocks noGrp="1"/>
          </p:cNvSpPr>
          <p:nvPr>
            <p:ph idx="1"/>
          </p:nvPr>
        </p:nvSpPr>
        <p:spPr>
          <a:xfrm>
            <a:off x="566928" y="4956314"/>
            <a:ext cx="11058144" cy="1306417"/>
          </a:xfrm>
        </p:spPr>
        <p:txBody>
          <a:bodyPr>
            <a:normAutofit/>
          </a:bodyPr>
          <a:lstStyle/>
          <a:p>
            <a:r>
              <a:rPr lang="fr-FR" dirty="0"/>
              <a:t>Chez les hommes, c’est l'équipe de </a:t>
            </a:r>
            <a:r>
              <a:rPr lang="fr-FR" dirty="0">
                <a:hlinkClick r:id="rId3" tooltip="Jamaïque"/>
              </a:rPr>
              <a:t>Jamaïque</a:t>
            </a:r>
            <a:r>
              <a:rPr lang="fr-FR" dirty="0"/>
              <a:t> avec </a:t>
            </a:r>
            <a:r>
              <a:rPr lang="fr-FR" dirty="0">
                <a:hlinkClick r:id="rId4" tooltip="Nesta Carter"/>
              </a:rPr>
              <a:t>Nesta Carter</a:t>
            </a:r>
            <a:r>
              <a:rPr lang="fr-FR" dirty="0"/>
              <a:t>, </a:t>
            </a:r>
            <a:r>
              <a:rPr lang="fr-FR" dirty="0">
                <a:hlinkClick r:id="rId5" tooltip="Michael Frater"/>
              </a:rPr>
              <a:t>Michael Frater</a:t>
            </a:r>
            <a:r>
              <a:rPr lang="fr-FR" dirty="0"/>
              <a:t>, </a:t>
            </a:r>
            <a:r>
              <a:rPr lang="fr-FR" dirty="0">
                <a:hlinkClick r:id="rId6" tooltip="Yohan Blake"/>
              </a:rPr>
              <a:t>Yohan Blake</a:t>
            </a:r>
            <a:r>
              <a:rPr lang="fr-FR" dirty="0"/>
              <a:t> et </a:t>
            </a:r>
            <a:r>
              <a:rPr lang="fr-FR" dirty="0">
                <a:hlinkClick r:id="rId7" tooltip="Usain Bolt"/>
              </a:rPr>
              <a:t>Usain Bolt</a:t>
            </a:r>
            <a:r>
              <a:rPr lang="fr-FR" dirty="0"/>
              <a:t> qui établi le temps de 36 s 84 le 11 août 2012 lors des même jeux Olympiques à Londres.</a:t>
            </a:r>
          </a:p>
        </p:txBody>
      </p:sp>
    </p:spTree>
    <p:extLst>
      <p:ext uri="{BB962C8B-B14F-4D97-AF65-F5344CB8AC3E}">
        <p14:creationId xmlns:p14="http://schemas.microsoft.com/office/powerpoint/2010/main" val="382289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extérieur, femme, photo&#10;&#10;Description générée automatiquement">
            <a:extLst>
              <a:ext uri="{FF2B5EF4-FFF2-40B4-BE49-F238E27FC236}">
                <a16:creationId xmlns:a16="http://schemas.microsoft.com/office/drawing/2014/main" id="{F62B80B3-154D-DE4A-8BB5-7AC81D2012FF}"/>
              </a:ext>
            </a:extLst>
          </p:cNvPr>
          <p:cNvPicPr>
            <a:picLocks noChangeAspect="1"/>
          </p:cNvPicPr>
          <p:nvPr/>
        </p:nvPicPr>
        <p:blipFill rotWithShape="1">
          <a:blip r:embed="rId2"/>
          <a:srcRect t="7273" b="38460"/>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80A8D5C8-0229-1444-ADE9-BE01A94DFF76}"/>
              </a:ext>
            </a:extLst>
          </p:cNvPr>
          <p:cNvSpPr>
            <a:spLocks noGrp="1"/>
          </p:cNvSpPr>
          <p:nvPr>
            <p:ph type="title"/>
          </p:nvPr>
        </p:nvSpPr>
        <p:spPr>
          <a:xfrm>
            <a:off x="566928" y="4203278"/>
            <a:ext cx="8557193" cy="536063"/>
          </a:xfrm>
        </p:spPr>
        <p:txBody>
          <a:bodyPr>
            <a:normAutofit/>
          </a:bodyPr>
          <a:lstStyle/>
          <a:p>
            <a:r>
              <a:rPr lang="fr-FR" sz="2800" dirty="0">
                <a:solidFill>
                  <a:schemeClr val="bg1"/>
                </a:solidFill>
              </a:rPr>
              <a:t>Les records du monde de relais 4X400 mètres :</a:t>
            </a:r>
          </a:p>
        </p:txBody>
      </p:sp>
      <p:sp>
        <p:nvSpPr>
          <p:cNvPr id="3" name="Espace réservé du contenu 2">
            <a:extLst>
              <a:ext uri="{FF2B5EF4-FFF2-40B4-BE49-F238E27FC236}">
                <a16:creationId xmlns:a16="http://schemas.microsoft.com/office/drawing/2014/main" id="{D3CC6C12-2D50-0141-BB1D-F2E4D9498D58}"/>
              </a:ext>
            </a:extLst>
          </p:cNvPr>
          <p:cNvSpPr>
            <a:spLocks noGrp="1"/>
          </p:cNvSpPr>
          <p:nvPr>
            <p:ph idx="1"/>
          </p:nvPr>
        </p:nvSpPr>
        <p:spPr>
          <a:xfrm>
            <a:off x="566928" y="4956314"/>
            <a:ext cx="11058144" cy="1306417"/>
          </a:xfrm>
        </p:spPr>
        <p:txBody>
          <a:bodyPr>
            <a:normAutofit/>
          </a:bodyPr>
          <a:lstStyle/>
          <a:p>
            <a:r>
              <a:rPr lang="fr-FR" dirty="0"/>
              <a:t>Chez les femmes c’est l'équipe de l’URSS avec </a:t>
            </a:r>
            <a:r>
              <a:rPr lang="fr-FR" dirty="0">
                <a:hlinkClick r:id="rId3" tooltip="Tatyana Ledovskaya"/>
              </a:rPr>
              <a:t>Tatyana Ledovskaya</a:t>
            </a:r>
            <a:r>
              <a:rPr lang="fr-FR" dirty="0"/>
              <a:t>, </a:t>
            </a:r>
            <a:r>
              <a:rPr lang="fr-FR" dirty="0">
                <a:hlinkClick r:id="rId4" tooltip="Olga Nazarova (athlète)"/>
              </a:rPr>
              <a:t>Olga Nazarova</a:t>
            </a:r>
            <a:r>
              <a:rPr lang="fr-FR" dirty="0"/>
              <a:t>, </a:t>
            </a:r>
            <a:r>
              <a:rPr lang="fr-FR" dirty="0">
                <a:hlinkClick r:id="rId5" tooltip="Mariya Pinigina"/>
              </a:rPr>
              <a:t>Mariya Pinigina</a:t>
            </a:r>
            <a:r>
              <a:rPr lang="fr-FR" dirty="0"/>
              <a:t> et </a:t>
            </a:r>
            <a:r>
              <a:rPr lang="fr-FR" dirty="0">
                <a:hlinkClick r:id="rId6" tooltip="Olha Bryzhina"/>
              </a:rPr>
              <a:t>Olha Bryzhina</a:t>
            </a:r>
            <a:r>
              <a:rPr lang="fr-FR" dirty="0"/>
              <a:t>, qui réalise </a:t>
            </a:r>
            <a:r>
              <a:rPr lang="fr-FR" dirty="0">
                <a:effectLst/>
              </a:rPr>
              <a:t>3 min 15 s 17</a:t>
            </a:r>
            <a:r>
              <a:rPr lang="fr-FR" dirty="0"/>
              <a:t> le 1</a:t>
            </a:r>
            <a:r>
              <a:rPr lang="fr-FR" baseline="30000" dirty="0"/>
              <a:t>er</a:t>
            </a:r>
            <a:r>
              <a:rPr lang="fr-FR" dirty="0"/>
              <a:t> Octobre 1988 en finale des Jeux à Séoul en Corée du Sud. </a:t>
            </a:r>
          </a:p>
        </p:txBody>
      </p:sp>
    </p:spTree>
    <p:extLst>
      <p:ext uri="{BB962C8B-B14F-4D97-AF65-F5344CB8AC3E}">
        <p14:creationId xmlns:p14="http://schemas.microsoft.com/office/powerpoint/2010/main" val="42937346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Words>
  <Application>Microsoft Macintosh PowerPoint</Application>
  <PresentationFormat>Grand écran</PresentationFormat>
  <Paragraphs>65</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LE RELAIS </vt:lpstr>
      <vt:lpstr>Qu’est-ce que le relais ?</vt:lpstr>
      <vt:lpstr>Qu’est-ce qu’un  témoin ?</vt:lpstr>
      <vt:lpstr>Le relais est tout d’abord un sport d’équipe !</vt:lpstr>
      <vt:lpstr>Il existe différents types de relais : </vt:lpstr>
      <vt:lpstr>Aspects techniques :</vt:lpstr>
      <vt:lpstr>Les records du monde de relais 4x100 mètres :</vt:lpstr>
      <vt:lpstr>Les records du monde de relais 4x100 mètres :</vt:lpstr>
      <vt:lpstr>Les records du monde de relais 4X400 mètres :</vt:lpstr>
      <vt:lpstr>Les records du monde de relais 4x400 mètres : </vt:lpstr>
      <vt:lpstr>Des vidéos sur les records du monde : </vt:lpstr>
      <vt:lpstr>Pour la France un retour incroyable de la part de Floria Guei</vt:lpstr>
      <vt:lpstr>A nous de jouer !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RELAIS </dc:title>
  <dc:creator>oceanneheliard2000@gmail.com</dc:creator>
  <cp:lastModifiedBy>oceanneheliard2000@gmail.com</cp:lastModifiedBy>
  <cp:revision>1</cp:revision>
  <dcterms:created xsi:type="dcterms:W3CDTF">2020-11-10T08:45:32Z</dcterms:created>
  <dcterms:modified xsi:type="dcterms:W3CDTF">2020-11-10T08:46:12Z</dcterms:modified>
</cp:coreProperties>
</file>