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62" r:id="rId6"/>
    <p:sldId id="263" r:id="rId7"/>
    <p:sldId id="264" r:id="rId8"/>
    <p:sldId id="266" r:id="rId9"/>
    <p:sldId id="270" r:id="rId10"/>
    <p:sldId id="272" r:id="rId11"/>
    <p:sldId id="271" r:id="rId12"/>
    <p:sldId id="267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94"/>
    <p:restoredTop sz="94788"/>
  </p:normalViewPr>
  <p:slideViewPr>
    <p:cSldViewPr snapToGrid="0" snapToObjects="1">
      <p:cViewPr varScale="1">
        <p:scale>
          <a:sx n="84" d="100"/>
          <a:sy n="84" d="100"/>
        </p:scale>
        <p:origin x="1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1A73FC-295F-C344-ABBB-83F8793F8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15A2B5-E4C0-5F48-9B92-6079799AD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D9E789-D5EA-604C-9FA5-BEE751B6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6DC7-B1BE-FA42-9142-072CB6A77A7C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50D860-3745-D847-92AA-F1C5292AD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414F7D-E690-A54F-B817-3F73B4A7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7FD0-80D5-9E45-BDA4-4F354A4A1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92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74316-EDF0-CE4E-A0C9-4D772445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0B2011-A7CB-2B4A-95AE-34C5B8911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1F57BF-D347-9B4B-90FE-034F1713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6DC7-B1BE-FA42-9142-072CB6A77A7C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4A710E-2184-AD4F-BB14-E2EAB9A66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09109C-47EC-F94E-B0F3-835A364D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7FD0-80D5-9E45-BDA4-4F354A4A1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7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832E828-D18B-894E-8530-5146FE860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F0D934-08F1-534F-9E6C-B710CD63E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3AE91E-F071-244A-8195-443E1FAA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6DC7-B1BE-FA42-9142-072CB6A77A7C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2FA323-7DF9-A64A-8032-FD88157E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0A9463-03AE-F64B-B9D7-EEEC40C3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7FD0-80D5-9E45-BDA4-4F354A4A1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96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B8EFA-F6DC-B64E-A6E1-8BCE009C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FF21EF-E9ED-3546-A9EA-87AF49D31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91A5EF-113A-F94C-A3CC-B38203FB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6DC7-B1BE-FA42-9142-072CB6A77A7C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F1F293-F50E-F64B-8C45-BE3A2F88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5F31F7-3E47-9040-833A-DEEA153A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7FD0-80D5-9E45-BDA4-4F354A4A1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95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802816-703D-9F49-A85C-389E98A3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F4FE9D-AA3B-114A-B21A-63D4D70FE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3E126A-B99F-2241-9894-B2812F202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6DC7-B1BE-FA42-9142-072CB6A77A7C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355A61-1DFC-C64F-B0F2-27A3D33F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60D10E-27E8-1E4A-8127-F65AD96B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7FD0-80D5-9E45-BDA4-4F354A4A1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35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B33DB-EB28-0C49-B4D2-EFF16F1C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F9BFF3-9738-1B40-85AB-E32BABA60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FBD4FC-E025-184A-94E1-3219F808F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02013E-7405-7C41-825F-0A539475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6DC7-B1BE-FA42-9142-072CB6A77A7C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783B24-59E4-324B-96AE-3300BC27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EB9906-5FFB-8441-ADE1-1847882D5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7FD0-80D5-9E45-BDA4-4F354A4A1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40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389CC-1713-734F-B621-DCFE6DF2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D039F7-BB9D-DF44-94DB-796563B97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43C143-BAD4-F44A-8647-30022BFD1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E883C3-FBBB-604C-A03C-FD45A9B6E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B890545-CDCB-1644-8207-F3D64DA85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A3C8D3-0F9B-E04A-8A91-0868462D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6DC7-B1BE-FA42-9142-072CB6A77A7C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898D25F-1CBE-2440-9CA3-65590FE98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DA4EEDB-6BA1-9B49-B7A0-255C495C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7FD0-80D5-9E45-BDA4-4F354A4A1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0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DFE21-E2DA-914A-85EB-2E3CBFAD1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4D2C10-7B37-2A44-A60C-BDEB2ACDE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6DC7-B1BE-FA42-9142-072CB6A77A7C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F6A119-79DE-F241-9785-ABCF6F3D6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B7ACBA-3FD1-9948-BF0B-FA7D00AF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7FD0-80D5-9E45-BDA4-4F354A4A1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39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14ADDB5-9261-404C-A16C-31B04A7E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6DC7-B1BE-FA42-9142-072CB6A77A7C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D15615-94C6-0543-96B9-F081E92B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02C75E-00D4-1E42-9B2E-DA342C89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7FD0-80D5-9E45-BDA4-4F354A4A1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31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4A8CA-20B4-B84C-9ADA-4352ED253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5A39BC-3182-3E4B-9AA5-B2D70BA57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395F78-738F-924E-B153-1AEEDBAB7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BCF661-1143-6046-B64E-FC3A766F0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6DC7-B1BE-FA42-9142-072CB6A77A7C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DD7EC3-04FF-264C-BDF7-6C038C1C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A57B49-B8A2-C84C-89F2-21E77D20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7FD0-80D5-9E45-BDA4-4F354A4A1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5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8CDAF6-4132-5341-8960-31E1092FB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79C6CCF-695B-9443-9B9E-5890B663A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0D9F1F-0A12-2F4B-8E83-96335B0E2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8CFAF8-7BAA-0842-9C69-A30EE553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6DC7-B1BE-FA42-9142-072CB6A77A7C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686F0E-F4EF-8D4D-B13F-11D45EE26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E26A45-0505-8F49-BAE0-3D3EAFAE7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7FD0-80D5-9E45-BDA4-4F354A4A1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02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60C4842-CD5F-F84E-A746-91A43311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6CAA71-9158-D04E-8797-37E198E3C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59EF4D-F065-8A42-AA29-8EE2A2896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66DC7-B1BE-FA42-9142-072CB6A77A7C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B20DA6-F0EA-9545-94F4-C290ABC7B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03CDC5-ACBB-1841-91E0-1E8392913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57FD0-80D5-9E45-BDA4-4F354A4A1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9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Athl%C3%A9tisme_aux_Jeux_olympiques_d%27%C3%A9t%C3%A9_de_1996" TargetMode="External"/><Relationship Id="rId5" Type="http://schemas.openxmlformats.org/officeDocument/2006/relationships/hyperlink" Target="https://fr.wikipedia.org/wiki/Marie-Jos%C3%A9_P%C3%A9rec" TargetMode="External"/><Relationship Id="rId4" Type="http://schemas.openxmlformats.org/officeDocument/2006/relationships/hyperlink" Target="https://fr.wikipedia.org/wiki/Record_du_monde_du_400_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ancetvinfo.fr/sports/jo/video-jo-le-relais-4x100-m-americain-feminin-bat-le-record-du-monde_128457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400_m%C3%A8tres_(athl%C3%A9tisme)" TargetMode="External"/><Relationship Id="rId3" Type="http://schemas.openxmlformats.org/officeDocument/2006/relationships/hyperlink" Target="https://fr.wikipedia.org/wiki/60_m%C3%A8tres_(athl%C3%A9tisme)" TargetMode="External"/><Relationship Id="rId7" Type="http://schemas.openxmlformats.org/officeDocument/2006/relationships/hyperlink" Target="https://fr.wikipedia.org/wiki/300_m%C3%A8tres_(athl%C3%A9tisme)" TargetMode="External"/><Relationship Id="rId2" Type="http://schemas.openxmlformats.org/officeDocument/2006/relationships/hyperlink" Target="https://fr.wikipedia.org/wiki/50_m%C3%A8tres_(athl%C3%A9tism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200_m%C3%A8tres_(athl%C3%A9tisme)" TargetMode="External"/><Relationship Id="rId5" Type="http://schemas.openxmlformats.org/officeDocument/2006/relationships/hyperlink" Target="https://fr.wikipedia.org/wiki/150_m%C3%A8tres_(athl%C3%A9tisme)" TargetMode="External"/><Relationship Id="rId10" Type="http://schemas.openxmlformats.org/officeDocument/2006/relationships/hyperlink" Target="https://fr.wikipedia.org/wiki/600_m%C3%A8tres_(athl%C3%A9tisme)" TargetMode="External"/><Relationship Id="rId4" Type="http://schemas.openxmlformats.org/officeDocument/2006/relationships/hyperlink" Target="https://fr.wikipedia.org/wiki/100_m%C3%A8tres_(athl%C3%A9tisme)" TargetMode="External"/><Relationship Id="rId9" Type="http://schemas.openxmlformats.org/officeDocument/2006/relationships/hyperlink" Target="https://fr.wikipedia.org/wiki/500_m%C3%A8tres_(athl%C3%A9tisme)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fr.wikipedia.org/wiki/Donovan_Bailey" TargetMode="External"/><Relationship Id="rId4" Type="http://schemas.openxmlformats.org/officeDocument/2006/relationships/hyperlink" Target="https://fr.wikipedia.org/wiki/Irina_Privalova" TargetMode="Externa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fr.wikipedia.org/wiki/Albuquerqu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Christian_Coleman" TargetMode="External"/><Relationship Id="rId5" Type="http://schemas.openxmlformats.org/officeDocument/2006/relationships/hyperlink" Target="https://fr.wikipedia.org/wiki/Madrid" TargetMode="External"/><Relationship Id="rId4" Type="http://schemas.openxmlformats.org/officeDocument/2006/relationships/hyperlink" Target="https://fr.wikipedia.org/wiki/Irina_Privalov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hyperlink" Target="https://fr.wikipedia.org/wiki/Athl%C3%A9tisme_aux_Jeux_olympiques_d%27%C3%A9t%C3%A9_de_2012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Usain_Bolt" TargetMode="External"/><Relationship Id="rId5" Type="http://schemas.openxmlformats.org/officeDocument/2006/relationships/hyperlink" Target="https://fr.wikipedia.org/wiki/Athl%C3%A9tisme_aux_Jeux_olympiques_d%27%C3%A9t%C3%A9_de_2008" TargetMode="External"/><Relationship Id="rId4" Type="http://schemas.openxmlformats.org/officeDocument/2006/relationships/hyperlink" Target="https://fr.wikipedia.org/wiki/Florence_Griffith-Joyner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Ao%C3%BBt_2009" TargetMode="External"/><Relationship Id="rId3" Type="http://schemas.openxmlformats.org/officeDocument/2006/relationships/image" Target="../media/image13.jpg"/><Relationship Id="rId7" Type="http://schemas.openxmlformats.org/officeDocument/2006/relationships/hyperlink" Target="https://fr.wikipedia.org/wiki/20_ao%C3%BBt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Usain_Bolt" TargetMode="External"/><Relationship Id="rId11" Type="http://schemas.openxmlformats.org/officeDocument/2006/relationships/hyperlink" Target="https://fr.wikipedia.org/wiki/Berlin" TargetMode="External"/><Relationship Id="rId5" Type="http://schemas.openxmlformats.org/officeDocument/2006/relationships/hyperlink" Target="https://fr.wikipedia.org/wiki/1988" TargetMode="External"/><Relationship Id="rId10" Type="http://schemas.openxmlformats.org/officeDocument/2006/relationships/hyperlink" Target="https://fr.wikipedia.org/wiki/Championnats_du_monde_d%27athl%C3%A9tisme_2009" TargetMode="External"/><Relationship Id="rId4" Type="http://schemas.openxmlformats.org/officeDocument/2006/relationships/hyperlink" Target="https://fr.wikipedia.org/wiki/Florence_Griffith-Joyner" TargetMode="External"/><Relationship Id="rId9" Type="http://schemas.openxmlformats.org/officeDocument/2006/relationships/hyperlink" Target="https://fr.wikipedia.org/wiki/20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sport, boule, homme, court&#10;&#10;Description générée automatiquement">
            <a:extLst>
              <a:ext uri="{FF2B5EF4-FFF2-40B4-BE49-F238E27FC236}">
                <a16:creationId xmlns:a16="http://schemas.microsoft.com/office/drawing/2014/main" id="{5BC6B211-F017-8840-A01A-63BDDFE72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742" b="998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D421315-B08B-7446-94FD-8CBA34843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LE SPRINT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756D5B-4293-3243-A7B5-FB96BB5C9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20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 17" descr="Une image contenant personne, sport, femme, voie&#10;&#10;Description générée automatiquement">
            <a:extLst>
              <a:ext uri="{FF2B5EF4-FFF2-40B4-BE49-F238E27FC236}">
                <a16:creationId xmlns:a16="http://schemas.microsoft.com/office/drawing/2014/main" id="{39F55BCD-A655-C842-A072-D2E827E6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761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15" name="Image 14" descr="Une image contenant sport, personne, herbe, extérieur&#10;&#10;Description générée automatiquement">
            <a:extLst>
              <a:ext uri="{FF2B5EF4-FFF2-40B4-BE49-F238E27FC236}">
                <a16:creationId xmlns:a16="http://schemas.microsoft.com/office/drawing/2014/main" id="{117C51F0-3478-9643-A136-6EC91FF97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44" r="23246" b="1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74" name="Freeform: Shape 73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A8D5C8-0229-1444-ADE9-BE01A94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fr-FR" sz="2800"/>
              <a:t>Les records du monde du 400 mètres sprint: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CC6C12-2D50-0141-BB1D-F2E4D949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Depuis, 1985 l’allemande Marita Koch détient le </a:t>
            </a:r>
            <a:r>
              <a:rPr lang="fr-FR" sz="1800" dirty="0">
                <a:hlinkClick r:id="rId4" tooltip="Record du monde du 400 m"/>
              </a:rPr>
              <a:t>record du monde du 400 m</a:t>
            </a:r>
            <a:r>
              <a:rPr lang="fr-FR" sz="1800" dirty="0"/>
              <a:t> en 47 s 60. Suivie de près par la française </a:t>
            </a:r>
            <a:r>
              <a:rPr lang="fr-FR" sz="1800" dirty="0">
                <a:hlinkClick r:id="rId5" tooltip="Marie-José Pérec"/>
              </a:rPr>
              <a:t>Marie-José Pérec</a:t>
            </a:r>
            <a:r>
              <a:rPr lang="fr-FR" sz="1800" dirty="0"/>
              <a:t> en finale aux </a:t>
            </a:r>
            <a:r>
              <a:rPr lang="fr-FR" sz="1800" dirty="0">
                <a:hlinkClick r:id="rId6" tooltip="Athlétisme aux Jeux olympiques d'été de 1996"/>
              </a:rPr>
              <a:t>JO d'Atlanta 1996</a:t>
            </a:r>
            <a:r>
              <a:rPr lang="fr-FR" sz="1800" dirty="0"/>
              <a:t> en 48 s 25 qui elle détient le record olympique). </a:t>
            </a:r>
          </a:p>
        </p:txBody>
      </p:sp>
    </p:spTree>
    <p:extLst>
      <p:ext uri="{BB962C8B-B14F-4D97-AF65-F5344CB8AC3E}">
        <p14:creationId xmlns:p14="http://schemas.microsoft.com/office/powerpoint/2010/main" val="80902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A8D5C8-0229-1444-ADE9-BE01A94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fr-FR" sz="3400"/>
              <a:t>Les records du monde du 400 mètres sprint: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CC6C12-2D50-0141-BB1D-F2E4D949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fr-FR" sz="2400" dirty="0"/>
              <a:t>Chez les hommes c’est le sud-africain </a:t>
            </a:r>
            <a:r>
              <a:rPr lang="fr-FR" sz="2400" dirty="0" err="1"/>
              <a:t>Wayde</a:t>
            </a:r>
            <a:r>
              <a:rPr lang="fr-FR" sz="2400" dirty="0"/>
              <a:t> van Niekerk, avec un temps de </a:t>
            </a:r>
            <a:r>
              <a:rPr lang="fr-FR" sz="2400" b="1" dirty="0"/>
              <a:t>43 s 03</a:t>
            </a:r>
            <a:r>
              <a:rPr lang="fr-FR" sz="2400" dirty="0"/>
              <a:t>, en 2016 lors des JO de Rio de Janeiro. </a:t>
            </a:r>
          </a:p>
        </p:txBody>
      </p:sp>
      <p:pic>
        <p:nvPicPr>
          <p:cNvPr id="5" name="Image 4" descr="Une image contenant personne, sport, homme, extérieur&#10;&#10;Description générée automatiquement">
            <a:extLst>
              <a:ext uri="{FF2B5EF4-FFF2-40B4-BE49-F238E27FC236}">
                <a16:creationId xmlns:a16="http://schemas.microsoft.com/office/drawing/2014/main" id="{B6505874-9E62-8E4B-8210-72EA9A273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6" r="21286" b="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408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795F0B-8514-3B43-A057-3C9E2B61B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vidéos sur les records du monde :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12D1E1-7DD2-D546-89ED-C7085A050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29" y="1460500"/>
            <a:ext cx="10515600" cy="5032375"/>
          </a:xfrm>
        </p:spPr>
        <p:txBody>
          <a:bodyPr/>
          <a:lstStyle/>
          <a:p>
            <a:pPr marL="0" indent="0">
              <a:buNone/>
            </a:pPr>
            <a:endParaRPr lang="fr-FR" dirty="0">
              <a:hlinkClick r:id="rId2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Records Sprints courts: </a:t>
            </a:r>
          </a:p>
          <a:p>
            <a:pPr marL="0" indent="0">
              <a:buNone/>
            </a:pPr>
            <a:r>
              <a:rPr lang="fr-FR" dirty="0"/>
              <a:t>60m femme : </a:t>
            </a:r>
            <a:r>
              <a:rPr lang="fr-FR" u="sng" dirty="0"/>
              <a:t>https://</a:t>
            </a:r>
            <a:r>
              <a:rPr lang="fr-FR" u="sng" dirty="0" err="1"/>
              <a:t>www.youtube.com</a:t>
            </a:r>
            <a:r>
              <a:rPr lang="fr-FR" u="sng" dirty="0"/>
              <a:t>/</a:t>
            </a:r>
            <a:r>
              <a:rPr lang="fr-FR" u="sng" dirty="0" err="1"/>
              <a:t>watch?v</a:t>
            </a:r>
            <a:r>
              <a:rPr lang="fr-FR" u="sng" dirty="0"/>
              <a:t>=H_TK33ocRak</a:t>
            </a:r>
          </a:p>
          <a:p>
            <a:pPr marL="0" indent="0">
              <a:buNone/>
            </a:pPr>
            <a:r>
              <a:rPr lang="fr-FR" dirty="0"/>
              <a:t>60m homme: </a:t>
            </a:r>
            <a:r>
              <a:rPr lang="fr-FR" u="sng" dirty="0"/>
              <a:t>https://</a:t>
            </a:r>
            <a:r>
              <a:rPr lang="fr-FR" u="sng" dirty="0" err="1"/>
              <a:t>www.youtube.com</a:t>
            </a:r>
            <a:r>
              <a:rPr lang="fr-FR" u="sng" dirty="0"/>
              <a:t>/</a:t>
            </a:r>
            <a:r>
              <a:rPr lang="fr-FR" u="sng" dirty="0" err="1"/>
              <a:t>watch?v</a:t>
            </a:r>
            <a:r>
              <a:rPr lang="fr-FR" u="sng" dirty="0"/>
              <a:t>=-</a:t>
            </a:r>
            <a:r>
              <a:rPr lang="fr-FR" u="sng" dirty="0" err="1"/>
              <a:t>TJjZfKiMFM</a:t>
            </a:r>
            <a:endParaRPr lang="fr-FR" u="sng" dirty="0"/>
          </a:p>
          <a:p>
            <a:pPr marL="0" indent="0">
              <a:buNone/>
            </a:pPr>
            <a:r>
              <a:rPr lang="fr-FR" dirty="0"/>
              <a:t>200m femme: </a:t>
            </a:r>
            <a:r>
              <a:rPr lang="fr-FR" u="sng" dirty="0"/>
              <a:t>https://</a:t>
            </a:r>
            <a:r>
              <a:rPr lang="fr-FR" u="sng" dirty="0" err="1"/>
              <a:t>www.youtube.com</a:t>
            </a:r>
            <a:r>
              <a:rPr lang="fr-FR" u="sng" dirty="0"/>
              <a:t>/</a:t>
            </a:r>
            <a:r>
              <a:rPr lang="fr-FR" u="sng" dirty="0" err="1"/>
              <a:t>watch?v</a:t>
            </a:r>
            <a:r>
              <a:rPr lang="fr-FR" u="sng" dirty="0"/>
              <a:t>=qSkuMqeYjo0</a:t>
            </a:r>
          </a:p>
          <a:p>
            <a:pPr marL="0" indent="0">
              <a:buNone/>
            </a:pPr>
            <a:r>
              <a:rPr lang="fr-FR" dirty="0"/>
              <a:t>200m homme: </a:t>
            </a:r>
            <a:r>
              <a:rPr lang="fr-FR" u="sng" dirty="0"/>
              <a:t>https://</a:t>
            </a:r>
            <a:r>
              <a:rPr lang="fr-FR" u="sng" dirty="0" err="1"/>
              <a:t>www.youtube.com</a:t>
            </a:r>
            <a:r>
              <a:rPr lang="fr-FR" u="sng" dirty="0"/>
              <a:t>/</a:t>
            </a:r>
            <a:r>
              <a:rPr lang="fr-FR" u="sng" dirty="0" err="1"/>
              <a:t>watch?v</a:t>
            </a:r>
            <a:r>
              <a:rPr lang="fr-FR" u="sng" dirty="0"/>
              <a:t>=oVlRPZA0ohU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Records Sprints longs :</a:t>
            </a:r>
          </a:p>
          <a:p>
            <a:pPr marL="0" indent="0">
              <a:buNone/>
            </a:pPr>
            <a:r>
              <a:rPr lang="fr-FR" dirty="0"/>
              <a:t>400m femme: </a:t>
            </a:r>
            <a:r>
              <a:rPr lang="fr-FR" u="sng" dirty="0"/>
              <a:t>https://</a:t>
            </a:r>
            <a:r>
              <a:rPr lang="fr-FR" u="sng" dirty="0" err="1"/>
              <a:t>www.youtube.com</a:t>
            </a:r>
            <a:r>
              <a:rPr lang="fr-FR" u="sng" dirty="0"/>
              <a:t>/</a:t>
            </a:r>
            <a:r>
              <a:rPr lang="fr-FR" u="sng" dirty="0" err="1"/>
              <a:t>watch?v</a:t>
            </a:r>
            <a:r>
              <a:rPr lang="fr-FR" u="sng" dirty="0"/>
              <a:t>=7PbL5C7ofTg</a:t>
            </a:r>
          </a:p>
          <a:p>
            <a:pPr marL="0" indent="0">
              <a:buNone/>
            </a:pPr>
            <a:r>
              <a:rPr lang="fr-FR" dirty="0"/>
              <a:t>400m homme: </a:t>
            </a:r>
            <a:r>
              <a:rPr lang="fr-FR" u="sng" dirty="0"/>
              <a:t>https://</a:t>
            </a:r>
            <a:r>
              <a:rPr lang="fr-FR" u="sng" dirty="0" err="1"/>
              <a:t>www.youtube.com</a:t>
            </a:r>
            <a:r>
              <a:rPr lang="fr-FR" u="sng" dirty="0"/>
              <a:t>/</a:t>
            </a:r>
            <a:r>
              <a:rPr lang="fr-FR" u="sng" dirty="0" err="1"/>
              <a:t>watch?v</a:t>
            </a:r>
            <a:r>
              <a:rPr lang="fr-FR" u="sng" dirty="0"/>
              <a:t>=xG91krXuxyw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u="sng" dirty="0"/>
          </a:p>
          <a:p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1655605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8E4FF9-3C87-E249-ABD6-675A6EB5F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A NOUS DE JOUER !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9FFF3C-581A-E540-B95B-2D1700E9D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600"/>
              <a:t>voici une séance à faire :</a:t>
            </a:r>
          </a:p>
          <a:p>
            <a:pPr marL="0" indent="0">
              <a:buNone/>
            </a:pPr>
            <a:r>
              <a:rPr lang="fr-FR" sz="2600" b="1" u="sng"/>
              <a:t>Echauffement:</a:t>
            </a:r>
          </a:p>
          <a:p>
            <a:pPr marL="0" indent="0">
              <a:buNone/>
            </a:pPr>
            <a:r>
              <a:rPr lang="fr-FR" sz="2600"/>
              <a:t>Courir sur place pendant 2’</a:t>
            </a:r>
          </a:p>
          <a:p>
            <a:pPr marL="0" indent="0">
              <a:buNone/>
            </a:pPr>
            <a:r>
              <a:rPr lang="fr-FR" sz="2600"/>
              <a:t>Griffés sur 10 m, revenir en trottinant et le faire 2x</a:t>
            </a:r>
          </a:p>
          <a:p>
            <a:pPr marL="0" indent="0">
              <a:buNone/>
            </a:pPr>
            <a:r>
              <a:rPr lang="fr-FR" sz="2600"/>
              <a:t>Montées de genoux en cloche pied (sauter 2x sur le même pied avant de changer de pied)   sur 10m et le faire 2x</a:t>
            </a:r>
          </a:p>
          <a:p>
            <a:pPr marL="0" indent="0">
              <a:buNone/>
            </a:pPr>
            <a:r>
              <a:rPr lang="fr-FR" sz="2600"/>
              <a:t>Montées de genoux   sur 10 m     2x</a:t>
            </a:r>
          </a:p>
          <a:p>
            <a:pPr marL="0" indent="0">
              <a:buNone/>
            </a:pPr>
            <a:r>
              <a:rPr lang="fr-FR" sz="2600"/>
              <a:t>Talons fesses sur 10, m et le faire 2x</a:t>
            </a:r>
          </a:p>
          <a:p>
            <a:pPr marL="0" indent="0">
              <a:buNone/>
            </a:pPr>
            <a:r>
              <a:rPr lang="fr-FR" sz="2600"/>
              <a:t>Sauts de grenouille x5   et le faire 2x</a:t>
            </a:r>
          </a:p>
          <a:p>
            <a:pPr marL="0" indent="0">
              <a:buNone/>
            </a:pPr>
            <a:r>
              <a:rPr lang="fr-FR" sz="2600"/>
              <a:t>Foulées bondissantes   x8    et faire 2x</a:t>
            </a:r>
          </a:p>
          <a:p>
            <a:endParaRPr lang="fr-FR" sz="2600"/>
          </a:p>
        </p:txBody>
      </p:sp>
    </p:spTree>
    <p:extLst>
      <p:ext uri="{BB962C8B-B14F-4D97-AF65-F5344CB8AC3E}">
        <p14:creationId xmlns:p14="http://schemas.microsoft.com/office/powerpoint/2010/main" val="1026396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21482A-81E9-9944-8212-649301DA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fr-FR" sz="3200" b="1" u="sng" dirty="0"/>
              <a:t>Exercices </a:t>
            </a:r>
            <a:br>
              <a:rPr lang="fr-FR" sz="3200" b="1" u="sng" dirty="0"/>
            </a:br>
            <a:endParaRPr lang="fr-FR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3DB84F-8773-DE4F-8FC8-F4F23D1A8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55" b="5285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E1B4740-C87B-A54E-8158-B5CDFA846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800" dirty="0"/>
              <a:t>En position de départ « </a:t>
            </a:r>
            <a:r>
              <a:rPr lang="fr-FR" sz="1800" dirty="0" err="1"/>
              <a:t>starting</a:t>
            </a:r>
            <a:r>
              <a:rPr lang="fr-FR" sz="1800" dirty="0"/>
              <a:t> block », effectuer  3 foulées bondissantes (sans trop se relever) + 10 montées de genoux </a:t>
            </a:r>
          </a:p>
          <a:p>
            <a:pPr marL="0" indent="0">
              <a:buNone/>
            </a:pPr>
            <a:r>
              <a:rPr lang="fr-FR" sz="1800" dirty="0"/>
              <a:t>A faire 10 fois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924031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012596-DB4C-2C4F-8252-C1C23220B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 sz="4800" dirty="0"/>
              <a:t>EXERCICES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DCF5CD-5687-BB45-9605-2A4D8D241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fr-FR" sz="2000"/>
              <a:t>Faires 10 fentes sautées en changeant de pied x20 = course sur 10 m (essayer de faire moins de 10’’)   5x</a:t>
            </a:r>
          </a:p>
          <a:p>
            <a:endParaRPr lang="fr-FR" sz="20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717E48-FDD3-0A48-A847-201485A52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83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72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82D3C-BC8B-EB4D-AB5E-18613A85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EXERCICES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96981A-8D42-544F-8BB6-001F15548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Départ en position pied/main, au top départ aller le plus loin possible en 5’’    à faire 10 fois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1644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68F4C-E271-694C-9E2B-549BB053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CHALLENGE DU COMITÉ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8E4AA0B-CBF2-C847-99C0-283BBE638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41635"/>
            <a:ext cx="10515600" cy="3319318"/>
          </a:xfrm>
        </p:spPr>
      </p:pic>
    </p:spTree>
    <p:extLst>
      <p:ext uri="{BB962C8B-B14F-4D97-AF65-F5344CB8AC3E}">
        <p14:creationId xmlns:p14="http://schemas.microsoft.com/office/powerpoint/2010/main" val="478729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31B92-1E20-A340-948C-5BD32D67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262DEC5-ECAA-A546-85D7-091CD719E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46061"/>
            <a:ext cx="10515600" cy="3310466"/>
          </a:xfrm>
        </p:spPr>
      </p:pic>
    </p:spTree>
    <p:extLst>
      <p:ext uri="{BB962C8B-B14F-4D97-AF65-F5344CB8AC3E}">
        <p14:creationId xmlns:p14="http://schemas.microsoft.com/office/powerpoint/2010/main" val="3726659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0D6D07-E998-1244-BB9B-05F050A7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6405B5-4887-B44C-8BA9-6FB8331AA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6567"/>
            <a:ext cx="10515600" cy="4249454"/>
          </a:xfrm>
        </p:spPr>
      </p:pic>
    </p:spTree>
    <p:extLst>
      <p:ext uri="{BB962C8B-B14F-4D97-AF65-F5344CB8AC3E}">
        <p14:creationId xmlns:p14="http://schemas.microsoft.com/office/powerpoint/2010/main" val="72764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herbe, personne, extérieur, sport&#10;&#10;Description générée automatiquement">
            <a:extLst>
              <a:ext uri="{FF2B5EF4-FFF2-40B4-BE49-F238E27FC236}">
                <a16:creationId xmlns:a16="http://schemas.microsoft.com/office/drawing/2014/main" id="{D352433F-D535-6C4E-9BE8-60F4BC9E3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1" r="3000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3" name="Freeform: Shape 8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2801A0-4D3D-1E4A-8EBD-B91724077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pPr algn="ctr"/>
            <a:r>
              <a:rPr lang="fr-FR" sz="2800" dirty="0"/>
              <a:t>Qu’est-ce que le </a:t>
            </a:r>
            <a:br>
              <a:rPr lang="fr-FR" sz="2800" dirty="0"/>
            </a:br>
            <a:r>
              <a:rPr lang="fr-FR" sz="2800" dirty="0"/>
              <a:t>Sprint  ?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2B529B-DD0E-E149-8C54-B3F5911AD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000" dirty="0"/>
              <a:t>Le </a:t>
            </a:r>
            <a:r>
              <a:rPr lang="fr-FR" sz="2000" b="1" dirty="0"/>
              <a:t>sprint</a:t>
            </a:r>
            <a:r>
              <a:rPr lang="fr-FR" sz="2000" dirty="0"/>
              <a:t> est un type de course à pied caractérisé par un effort bref et intense afin de développer une vitesse de déplacement maximale.</a:t>
            </a:r>
          </a:p>
          <a:p>
            <a:pPr marL="0" indent="0">
              <a:buNone/>
            </a:pPr>
            <a:r>
              <a:rPr lang="fr-FR" sz="2000" dirty="0"/>
              <a:t>On appel celui ou celle qui pratique le sprint un sprinteur  ou une sprinteuse. </a:t>
            </a:r>
          </a:p>
        </p:txBody>
      </p:sp>
    </p:spTree>
    <p:extLst>
      <p:ext uri="{BB962C8B-B14F-4D97-AF65-F5344CB8AC3E}">
        <p14:creationId xmlns:p14="http://schemas.microsoft.com/office/powerpoint/2010/main" val="249474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clôture, sport, extérieur, jeu&#10;&#10;Description générée automatiquement">
            <a:extLst>
              <a:ext uri="{FF2B5EF4-FFF2-40B4-BE49-F238E27FC236}">
                <a16:creationId xmlns:a16="http://schemas.microsoft.com/office/drawing/2014/main" id="{10A51027-35D3-9646-B6A6-7F4FDA2B2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4" r="11997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F386E4E-A393-F742-9F46-39317405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fr-FR" sz="2800"/>
              <a:t>Les qualités d’un sprinteur: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93821F-F645-364A-8FC1-E1713BD19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898" y="2878728"/>
            <a:ext cx="3438906" cy="48714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000" dirty="0"/>
              <a:t>Afin de parcourir la distance le plus rapidement possible, le sprinteur doit réaliser au mieux les différentes étapes d'une course: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La phase de démarrage (sur les starting-block)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La phase d'accélération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La phase de maintien de la vitesse</a:t>
            </a:r>
          </a:p>
          <a:p>
            <a:pPr marL="514350" indent="-514350">
              <a:buFont typeface="+mj-lt"/>
              <a:buAutoNum type="arabicPeriod"/>
            </a:pP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103209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EE98B6-F42C-2940-A03A-69E1A2F1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 existe différents types de sprint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5C2DA-D057-DD4B-904F-3F3013D39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183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Les sprints courts</a:t>
            </a:r>
            <a:r>
              <a:rPr lang="fr-FR" dirty="0"/>
              <a:t> :</a:t>
            </a:r>
          </a:p>
          <a:p>
            <a:pPr lvl="1"/>
            <a:r>
              <a:rPr lang="fr-FR" dirty="0">
                <a:hlinkClick r:id="rId2" tooltip="50 mètres (athlétisme)"/>
              </a:rPr>
              <a:t>50 m</a:t>
            </a:r>
            <a:endParaRPr lang="fr-FR" dirty="0"/>
          </a:p>
          <a:p>
            <a:pPr lvl="1"/>
            <a:r>
              <a:rPr lang="fr-FR" dirty="0">
                <a:hlinkClick r:id="rId3" tooltip="60 mètres (athlétisme)"/>
              </a:rPr>
              <a:t>60 m</a:t>
            </a:r>
            <a:endParaRPr lang="fr-FR" dirty="0"/>
          </a:p>
          <a:p>
            <a:pPr lvl="1"/>
            <a:r>
              <a:rPr lang="fr-FR" dirty="0">
                <a:hlinkClick r:id="rId4" tooltip="100 mètres (athlétisme)"/>
              </a:rPr>
              <a:t>100 m</a:t>
            </a:r>
            <a:endParaRPr lang="fr-FR" dirty="0"/>
          </a:p>
          <a:p>
            <a:pPr lvl="1"/>
            <a:r>
              <a:rPr lang="fr-FR" dirty="0">
                <a:hlinkClick r:id="rId5" tooltip="150 mètres (athlétisme)"/>
              </a:rPr>
              <a:t>150 m</a:t>
            </a:r>
            <a:r>
              <a:rPr lang="fr-FR" dirty="0"/>
              <a:t> (uniquement dans certains meetings, non pratiqué en championnats)</a:t>
            </a:r>
          </a:p>
          <a:p>
            <a:pPr lvl="1"/>
            <a:r>
              <a:rPr lang="fr-FR" dirty="0">
                <a:hlinkClick r:id="rId6" tooltip="200 mètres (athlétisme)"/>
              </a:rPr>
              <a:t>200 m</a:t>
            </a:r>
            <a:endParaRPr lang="fr-FR" dirty="0"/>
          </a:p>
          <a:p>
            <a:r>
              <a:rPr lang="fr-FR" b="1" dirty="0"/>
              <a:t>Les sprints longs</a:t>
            </a:r>
            <a:r>
              <a:rPr lang="fr-FR" dirty="0"/>
              <a:t> :</a:t>
            </a:r>
          </a:p>
          <a:p>
            <a:pPr lvl="1"/>
            <a:r>
              <a:rPr lang="fr-FR" dirty="0">
                <a:hlinkClick r:id="rId7" tooltip="300 mètres (athlétisme)"/>
              </a:rPr>
              <a:t>300 m</a:t>
            </a:r>
            <a:r>
              <a:rPr lang="fr-FR" dirty="0"/>
              <a:t> (uniquement dans certains meetings, non pratiqué en championnats)</a:t>
            </a:r>
          </a:p>
          <a:p>
            <a:pPr lvl="1"/>
            <a:r>
              <a:rPr lang="fr-FR" dirty="0">
                <a:hlinkClick r:id="rId8" tooltip="400 mètres (athlétisme)"/>
              </a:rPr>
              <a:t>400 m</a:t>
            </a:r>
            <a:endParaRPr lang="fr-FR" dirty="0"/>
          </a:p>
          <a:p>
            <a:pPr lvl="1"/>
            <a:r>
              <a:rPr lang="fr-FR" dirty="0">
                <a:hlinkClick r:id="rId9" tooltip="500 mètres (athlétisme)"/>
              </a:rPr>
              <a:t>500 m</a:t>
            </a:r>
            <a:r>
              <a:rPr lang="fr-FR" dirty="0"/>
              <a:t> (uniquement dans certains meetings, non pratiqué en championnats)</a:t>
            </a:r>
          </a:p>
          <a:p>
            <a:pPr lvl="1"/>
            <a:r>
              <a:rPr lang="fr-FR" dirty="0">
                <a:hlinkClick r:id="rId10" tooltip="600 mètres (athlétisme)"/>
              </a:rPr>
              <a:t>600 m</a:t>
            </a:r>
            <a:r>
              <a:rPr lang="fr-FR" dirty="0"/>
              <a:t> (uniquement dans certains meetings, non pratiqué en championnats)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482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B0E080-A875-154C-956A-D5C451682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fr-FR" sz="3400"/>
              <a:t>Aspects techniques 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2EF9F2-66CC-1F43-9E59-793F3353A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fontAlgn="base"/>
            <a:r>
              <a:rPr lang="fr-FR" sz="2000" dirty="0"/>
              <a:t>Pour maintenir une vitesse maximale, le sprinteur développe une foulée particulière, le « griffé » qui permet de minimiser les freinages et optimiser la propulsion lors de la phase d'appui au sol. </a:t>
            </a:r>
          </a:p>
          <a:p>
            <a:pPr fontAlgn="base"/>
            <a:r>
              <a:rPr lang="fr-FR" sz="2000" dirty="0"/>
              <a:t>À la ligne d'arrivée, il peut mettre ses épaules en avant, c'est ce qu'on appelle « le cassé ». Les athlètes sont classés dans l'ordre dans lequel une partie de leur torse atteint la ligne d'arrivée.</a:t>
            </a:r>
          </a:p>
          <a:p>
            <a:pPr fontAlgn="base"/>
            <a:endParaRPr lang="fr-FR" sz="2000" dirty="0"/>
          </a:p>
        </p:txBody>
      </p:sp>
      <p:pic>
        <p:nvPicPr>
          <p:cNvPr id="5" name="Image 4" descr="Une image contenant personne, sport, extérieur, joueur&#10;&#10;Description générée automatiquement">
            <a:extLst>
              <a:ext uri="{FF2B5EF4-FFF2-40B4-BE49-F238E27FC236}">
                <a16:creationId xmlns:a16="http://schemas.microsoft.com/office/drawing/2014/main" id="{159C73F0-10EE-EC44-A59C-3C7534B4D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3786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391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sport, personne, voie, sautant&#10;&#10;Description générée automatiquement">
            <a:extLst>
              <a:ext uri="{FF2B5EF4-FFF2-40B4-BE49-F238E27FC236}">
                <a16:creationId xmlns:a16="http://schemas.microsoft.com/office/drawing/2014/main" id="{A57DCDA6-C846-FA40-93F5-9F4118DF7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619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Image 4" descr="Une image contenant personne, sport, herbe, extérieur&#10;&#10;Description générée automatiquement">
            <a:extLst>
              <a:ext uri="{FF2B5EF4-FFF2-40B4-BE49-F238E27FC236}">
                <a16:creationId xmlns:a16="http://schemas.microsoft.com/office/drawing/2014/main" id="{BC8260CA-E793-D94B-AEB8-755CBA5AB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2311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42" name="Freeform: Shape 141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4" name="Freeform: Shape 143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D8E942-A776-4F46-BF7A-53F6884A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fr-FR" sz="2800" dirty="0"/>
              <a:t>Les records du monde du 50 mètres sprint :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26C6ED-1B0A-FE44-B62E-9D0D3C1D2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03799"/>
            <a:ext cx="2804504" cy="4476458"/>
          </a:xfrm>
        </p:spPr>
        <p:txBody>
          <a:bodyPr>
            <a:noAutofit/>
          </a:bodyPr>
          <a:lstStyle/>
          <a:p>
            <a:r>
              <a:rPr lang="fr-FR" sz="2400" dirty="0"/>
              <a:t>Chez les femmes, le record du monde est établi par la Russe </a:t>
            </a:r>
            <a:r>
              <a:rPr lang="fr-FR" sz="2400" dirty="0">
                <a:hlinkClick r:id="rId4" tooltip="Irina Privalova"/>
              </a:rPr>
              <a:t>Irina Privalova</a:t>
            </a:r>
            <a:r>
              <a:rPr lang="fr-FR" sz="2400" dirty="0"/>
              <a:t> avec 5 s 96, soit 30,20 km/h de moyenne. </a:t>
            </a:r>
          </a:p>
          <a:p>
            <a:r>
              <a:rPr lang="fr-FR" sz="2400" dirty="0"/>
              <a:t>Chez les hommes c’est  </a:t>
            </a:r>
            <a:r>
              <a:rPr lang="fr-FR" sz="2400" dirty="0">
                <a:hlinkClick r:id="rId5" tooltip="Donovan Bailey"/>
              </a:rPr>
              <a:t>Donovan Bailey</a:t>
            </a:r>
            <a:r>
              <a:rPr lang="fr-FR" sz="2400" dirty="0"/>
              <a:t> avec 5 s 56, soit une moyenne de 32,37 km/h en 1996.</a:t>
            </a:r>
          </a:p>
        </p:txBody>
      </p:sp>
      <p:pic>
        <p:nvPicPr>
          <p:cNvPr id="1027" name="Picture 3" descr="Drapeau de la Jamaïque">
            <a:extLst>
              <a:ext uri="{FF2B5EF4-FFF2-40B4-BE49-F238E27FC236}">
                <a16:creationId xmlns:a16="http://schemas.microsoft.com/office/drawing/2014/main" id="{876BC7DB-1A76-B24E-8082-F5E3EFBFA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apeau : Royaume-Uni">
            <a:extLst>
              <a:ext uri="{FF2B5EF4-FFF2-40B4-BE49-F238E27FC236}">
                <a16:creationId xmlns:a16="http://schemas.microsoft.com/office/drawing/2014/main" id="{02E0CCD4-E9BB-1249-BBCC-7F98C8DD7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rapeau des États-Unis">
            <a:extLst>
              <a:ext uri="{FF2B5EF4-FFF2-40B4-BE49-F238E27FC236}">
                <a16:creationId xmlns:a16="http://schemas.microsoft.com/office/drawing/2014/main" id="{5B4179B7-0F2A-2F48-99E5-8E414708E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rapeau : Royaume-Uni">
            <a:extLst>
              <a:ext uri="{FF2B5EF4-FFF2-40B4-BE49-F238E27FC236}">
                <a16:creationId xmlns:a16="http://schemas.microsoft.com/office/drawing/2014/main" id="{62590BD9-D758-924A-8ACE-03656E21C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onsultez la documentation du modèle">
            <a:extLst>
              <a:ext uri="{FF2B5EF4-FFF2-40B4-BE49-F238E27FC236}">
                <a16:creationId xmlns:a16="http://schemas.microsoft.com/office/drawing/2014/main" id="{15F2DA51-1D07-E441-9390-E2CBF013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1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sport, voie, court, extérieur&#10;&#10;Description générée automatiquement">
            <a:extLst>
              <a:ext uri="{FF2B5EF4-FFF2-40B4-BE49-F238E27FC236}">
                <a16:creationId xmlns:a16="http://schemas.microsoft.com/office/drawing/2014/main" id="{422193F2-A93A-6F44-BC7E-1D2A852F9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97" r="19312" b="-2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Image 5" descr="Une image contenant personne, sport, herbe, extérieur&#10;&#10;Description générée automatiquement">
            <a:extLst>
              <a:ext uri="{FF2B5EF4-FFF2-40B4-BE49-F238E27FC236}">
                <a16:creationId xmlns:a16="http://schemas.microsoft.com/office/drawing/2014/main" id="{AC63AAA0-130E-CB44-8F0E-E3C4FB3CD2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2311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72A39A-674D-0F41-B823-454CF599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fr-FR" sz="2800" dirty="0"/>
              <a:t>Les records du monde du 60 mètres sprint :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33A5B4-D8A7-BC44-AB8F-19FAECF4D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4269484"/>
          </a:xfrm>
        </p:spPr>
        <p:txBody>
          <a:bodyPr>
            <a:noAutofit/>
          </a:bodyPr>
          <a:lstStyle/>
          <a:p>
            <a:r>
              <a:rPr lang="fr-FR" sz="2400" dirty="0"/>
              <a:t>Chez les femmes le record est établi une nouvelle fois par </a:t>
            </a:r>
            <a:r>
              <a:rPr lang="fr-FR" sz="2400" dirty="0">
                <a:hlinkClick r:id="rId4" tooltip="Irina Privalova"/>
              </a:rPr>
              <a:t>Irina Privalova</a:t>
            </a:r>
            <a:r>
              <a:rPr lang="fr-FR" sz="2400" dirty="0"/>
              <a:t> en 6s 92 soit 31,21 km/h à </a:t>
            </a:r>
            <a:r>
              <a:rPr lang="fr-FR" sz="2400" dirty="0">
                <a:hlinkClick r:id="rId5" tooltip="Madrid"/>
              </a:rPr>
              <a:t>Madrid</a:t>
            </a:r>
            <a:r>
              <a:rPr lang="fr-FR" sz="2400" dirty="0"/>
              <a:t> en 1993. </a:t>
            </a:r>
          </a:p>
          <a:p>
            <a:r>
              <a:rPr lang="fr-FR" sz="2400" dirty="0"/>
              <a:t>Chez hommes par </a:t>
            </a:r>
            <a:r>
              <a:rPr lang="fr-FR" sz="2400" dirty="0">
                <a:hlinkClick r:id="rId6" tooltip="Christian Coleman"/>
              </a:rPr>
              <a:t>Christian Coleman</a:t>
            </a:r>
            <a:r>
              <a:rPr lang="fr-FR" sz="2400" dirty="0"/>
              <a:t> en 6 s 34 34,07 km/h à </a:t>
            </a:r>
            <a:r>
              <a:rPr lang="fr-FR" sz="2400" dirty="0">
                <a:hlinkClick r:id="rId7" tooltip="Albuquerque"/>
              </a:rPr>
              <a:t>Albuquerque</a:t>
            </a:r>
            <a:r>
              <a:rPr lang="fr-FR" sz="2400" dirty="0"/>
              <a:t>, en 2018.</a:t>
            </a:r>
          </a:p>
        </p:txBody>
      </p:sp>
    </p:spTree>
    <p:extLst>
      <p:ext uri="{BB962C8B-B14F-4D97-AF65-F5344CB8AC3E}">
        <p14:creationId xmlns:p14="http://schemas.microsoft.com/office/powerpoint/2010/main" val="382289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sport, voie, personne, joueur&#10;&#10;Description générée automatiquement">
            <a:extLst>
              <a:ext uri="{FF2B5EF4-FFF2-40B4-BE49-F238E27FC236}">
                <a16:creationId xmlns:a16="http://schemas.microsoft.com/office/drawing/2014/main" id="{64C6CBDF-05E8-DB4B-93EE-154AC9171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88" r="25297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Image 5" descr="Une image contenant personne, extérieur, sport, femme&#10;&#10;Description générée automatiquement">
            <a:extLst>
              <a:ext uri="{FF2B5EF4-FFF2-40B4-BE49-F238E27FC236}">
                <a16:creationId xmlns:a16="http://schemas.microsoft.com/office/drawing/2014/main" id="{0922A16C-C211-B347-A7A8-5292DA0FD3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67" r="13032" b="-2"/>
          <a:stretch/>
        </p:blipFill>
        <p:spPr>
          <a:xfrm>
            <a:off x="3167229" y="1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A8D5C8-0229-1444-ADE9-BE01A94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fr-FR" sz="2800"/>
              <a:t>Les records du monde du 100 mètres sprint: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CC6C12-2D50-0141-BB1D-F2E4D949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108229"/>
            <a:ext cx="2804504" cy="4581540"/>
          </a:xfrm>
        </p:spPr>
        <p:txBody>
          <a:bodyPr>
            <a:noAutofit/>
          </a:bodyPr>
          <a:lstStyle/>
          <a:p>
            <a:r>
              <a:rPr lang="fr-FR" sz="2000" dirty="0"/>
              <a:t>Chez les femmes, c’est L’Américaine </a:t>
            </a:r>
            <a:r>
              <a:rPr lang="fr-FR" sz="2000" dirty="0">
                <a:hlinkClick r:id="rId4" tooltip="Florence Griffith-Joyner"/>
              </a:rPr>
              <a:t>Florence Griffith-Joyner</a:t>
            </a:r>
            <a:r>
              <a:rPr lang="fr-FR" sz="2000" dirty="0"/>
              <a:t> qui établi une performance de 10 s 62 en 1988 lors des </a:t>
            </a:r>
            <a:r>
              <a:rPr lang="fr-FR" sz="2000" dirty="0">
                <a:hlinkClick r:id="rId5" tooltip="Athlétisme aux Jeux olympiques d'été de 2008"/>
              </a:rPr>
              <a:t>Jeux de Séoul</a:t>
            </a:r>
            <a:r>
              <a:rPr lang="fr-FR" sz="2000" dirty="0"/>
              <a:t>. </a:t>
            </a:r>
          </a:p>
          <a:p>
            <a:r>
              <a:rPr lang="fr-FR" sz="2000" dirty="0"/>
              <a:t>Chez les hommes, le Jamaïcain </a:t>
            </a:r>
            <a:r>
              <a:rPr lang="fr-FR" sz="2000" dirty="0">
                <a:hlinkClick r:id="rId6" tooltip="Usain Bolt"/>
              </a:rPr>
              <a:t>Usain Bolt</a:t>
            </a:r>
            <a:r>
              <a:rPr lang="fr-FR" sz="2000" dirty="0"/>
              <a:t>, </a:t>
            </a:r>
            <a:r>
              <a:rPr lang="fr-FR" sz="2000" dirty="0" err="1"/>
              <a:t>surnomé</a:t>
            </a:r>
            <a:r>
              <a:rPr lang="fr-FR" sz="2000" dirty="0"/>
              <a:t> « l’homme le plus rapide du monde » sort  un chrono de 9 s 63 en finale des </a:t>
            </a:r>
            <a:r>
              <a:rPr lang="fr-FR" sz="2000" dirty="0">
                <a:hlinkClick r:id="rId7" tooltip="Athlétisme aux Jeux olympiques d'été de 2012"/>
              </a:rPr>
              <a:t>Jeux olympiques de </a:t>
            </a:r>
            <a:r>
              <a:rPr lang="fr-FR" sz="2000" dirty="0"/>
              <a:t>Londres. </a:t>
            </a:r>
          </a:p>
        </p:txBody>
      </p:sp>
    </p:spTree>
    <p:extLst>
      <p:ext uri="{BB962C8B-B14F-4D97-AF65-F5344CB8AC3E}">
        <p14:creationId xmlns:p14="http://schemas.microsoft.com/office/powerpoint/2010/main" val="429373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sport, voie, personne, joueur&#10;&#10;Description générée automatiquement">
            <a:extLst>
              <a:ext uri="{FF2B5EF4-FFF2-40B4-BE49-F238E27FC236}">
                <a16:creationId xmlns:a16="http://schemas.microsoft.com/office/drawing/2014/main" id="{64C6CBDF-05E8-DB4B-93EE-154AC9171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88" r="25297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Image 5" descr="Une image contenant personne, extérieur, sport, femme&#10;&#10;Description générée automatiquement">
            <a:extLst>
              <a:ext uri="{FF2B5EF4-FFF2-40B4-BE49-F238E27FC236}">
                <a16:creationId xmlns:a16="http://schemas.microsoft.com/office/drawing/2014/main" id="{0922A16C-C211-B347-A7A8-5292DA0FD3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67" r="13032" b="-2"/>
          <a:stretch/>
        </p:blipFill>
        <p:spPr>
          <a:xfrm>
            <a:off x="3167229" y="1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A8D5C8-0229-1444-ADE9-BE01A94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fr-FR" sz="2800" dirty="0"/>
              <a:t>Les records du monde du 200 mètres sprint: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CC6C12-2D50-0141-BB1D-F2E4D949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108229"/>
            <a:ext cx="2804504" cy="4581540"/>
          </a:xfrm>
        </p:spPr>
        <p:txBody>
          <a:bodyPr>
            <a:noAutofit/>
          </a:bodyPr>
          <a:lstStyle/>
          <a:p>
            <a:r>
              <a:rPr lang="fr-FR" sz="2000" dirty="0">
                <a:hlinkClick r:id="rId4" tooltip="Florence Griffith-Joyner"/>
              </a:rPr>
              <a:t>Florence Griffith-Joyner</a:t>
            </a:r>
            <a:r>
              <a:rPr lang="fr-FR" sz="2000" dirty="0"/>
              <a:t>, avec 21 s 34 en </a:t>
            </a:r>
            <a:r>
              <a:rPr lang="fr-FR" sz="2000" dirty="0">
                <a:hlinkClick r:id="rId5" tooltip="1988"/>
              </a:rPr>
              <a:t>1988</a:t>
            </a:r>
            <a:r>
              <a:rPr lang="fr-FR" sz="2000" dirty="0"/>
              <a:t> à Séoul. </a:t>
            </a:r>
          </a:p>
          <a:p>
            <a:r>
              <a:rPr lang="fr-FR" sz="2000" dirty="0">
                <a:hlinkClick r:id="rId6" tooltip="Usain Bolt"/>
              </a:rPr>
              <a:t>Usain Bolt</a:t>
            </a:r>
            <a:r>
              <a:rPr lang="fr-FR" sz="2000" dirty="0"/>
              <a:t> avec  19 s 19,  le </a:t>
            </a:r>
            <a:r>
              <a:rPr lang="fr-FR" sz="2000" dirty="0">
                <a:hlinkClick r:id="rId7" tooltip="20 août"/>
              </a:rPr>
              <a:t>20</a:t>
            </a:r>
            <a:r>
              <a:rPr lang="fr-FR" sz="2000" dirty="0"/>
              <a:t> </a:t>
            </a:r>
            <a:r>
              <a:rPr lang="fr-FR" sz="2000" dirty="0">
                <a:hlinkClick r:id="rId8" tooltip="Août 2009"/>
              </a:rPr>
              <a:t>août</a:t>
            </a:r>
            <a:r>
              <a:rPr lang="fr-FR" sz="2000" dirty="0"/>
              <a:t> </a:t>
            </a:r>
            <a:r>
              <a:rPr lang="fr-FR" sz="2000" dirty="0">
                <a:hlinkClick r:id="rId9" tooltip="2009"/>
              </a:rPr>
              <a:t>2009</a:t>
            </a:r>
            <a:r>
              <a:rPr lang="fr-FR" sz="2000" dirty="0"/>
              <a:t> en finale des </a:t>
            </a:r>
            <a:r>
              <a:rPr lang="fr-FR" sz="2000" dirty="0">
                <a:hlinkClick r:id="rId10" tooltip="Championnats du monde d'athlétisme 2009"/>
              </a:rPr>
              <a:t>championnats du monde</a:t>
            </a:r>
            <a:r>
              <a:rPr lang="fr-FR" sz="2000" dirty="0"/>
              <a:t> de </a:t>
            </a:r>
            <a:r>
              <a:rPr lang="fr-FR" sz="2000" dirty="0">
                <a:hlinkClick r:id="rId11" tooltip="Berlin"/>
              </a:rPr>
              <a:t>Berlin</a:t>
            </a:r>
            <a:r>
              <a:rPr lang="fr-FR" sz="2000" dirty="0"/>
              <a:t> en Allemagne. </a:t>
            </a:r>
          </a:p>
        </p:txBody>
      </p:sp>
    </p:spTree>
    <p:extLst>
      <p:ext uri="{BB962C8B-B14F-4D97-AF65-F5344CB8AC3E}">
        <p14:creationId xmlns:p14="http://schemas.microsoft.com/office/powerpoint/2010/main" val="26831795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845</Words>
  <Application>Microsoft Macintosh PowerPoint</Application>
  <PresentationFormat>Grand écran</PresentationFormat>
  <Paragraphs>70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LE SPRINT</vt:lpstr>
      <vt:lpstr>Qu’est-ce que le  Sprint  ?</vt:lpstr>
      <vt:lpstr>Les qualités d’un sprinteur: </vt:lpstr>
      <vt:lpstr>Il existe différents types de sprint : </vt:lpstr>
      <vt:lpstr>Aspects techniques :</vt:lpstr>
      <vt:lpstr>Les records du monde du 50 mètres sprint :</vt:lpstr>
      <vt:lpstr>Les records du monde du 60 mètres sprint :</vt:lpstr>
      <vt:lpstr>Les records du monde du 100 mètres sprint: </vt:lpstr>
      <vt:lpstr>Les records du monde du 200 mètres sprint: </vt:lpstr>
      <vt:lpstr>Les records du monde du 400 mètres sprint: </vt:lpstr>
      <vt:lpstr>Les records du monde du 400 mètres sprint: </vt:lpstr>
      <vt:lpstr>Des vidéos sur les records du monde :  </vt:lpstr>
      <vt:lpstr>A NOUS DE JOUER ! </vt:lpstr>
      <vt:lpstr>Exercices  </vt:lpstr>
      <vt:lpstr>EXERCICES 2</vt:lpstr>
      <vt:lpstr>EXERCICES 3</vt:lpstr>
      <vt:lpstr>LE CHALLENGE DU COMITÉ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SPRINT</dc:title>
  <dc:creator>oceanneheliard2000@gmail.com</dc:creator>
  <cp:lastModifiedBy>oceanneheliard2000@gmail.com</cp:lastModifiedBy>
  <cp:revision>2</cp:revision>
  <dcterms:created xsi:type="dcterms:W3CDTF">2020-11-20T15:20:04Z</dcterms:created>
  <dcterms:modified xsi:type="dcterms:W3CDTF">2020-11-20T15:28:20Z</dcterms:modified>
</cp:coreProperties>
</file>