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9" r:id="rId5"/>
    <p:sldId id="269" r:id="rId6"/>
    <p:sldId id="263" r:id="rId7"/>
    <p:sldId id="271" r:id="rId8"/>
    <p:sldId id="258" r:id="rId9"/>
    <p:sldId id="270" r:id="rId10"/>
    <p:sldId id="264" r:id="rId11"/>
    <p:sldId id="266" r:id="rId12"/>
    <p:sldId id="267" r:id="rId13"/>
    <p:sldId id="272" r:id="rId14"/>
    <p:sldId id="273" r:id="rId15"/>
    <p:sldId id="274" r:id="rId16"/>
    <p:sldId id="275" r:id="rId17"/>
    <p:sldId id="277" r:id="rId18"/>
    <p:sldId id="278" r:id="rId19"/>
    <p:sldId id="279"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p:restoredTop sz="94788"/>
  </p:normalViewPr>
  <p:slideViewPr>
    <p:cSldViewPr snapToGrid="0" snapToObjects="1">
      <p:cViewPr varScale="1">
        <p:scale>
          <a:sx n="84" d="100"/>
          <a:sy n="84" d="100"/>
        </p:scale>
        <p:origin x="18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A73FC-295F-C344-ABBB-83F8793F8C8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15A2B5-E4C0-5F48-9B92-6079799AD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D9E789-D5EA-604C-9FA5-BEE751B60301}"/>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5" name="Espace réservé du pied de page 4">
            <a:extLst>
              <a:ext uri="{FF2B5EF4-FFF2-40B4-BE49-F238E27FC236}">
                <a16:creationId xmlns:a16="http://schemas.microsoft.com/office/drawing/2014/main" id="{3050D860-3745-D847-92AA-F1C5292AD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414F7D-E690-A54F-B817-3F73B4A7C62F}"/>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257092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74316-EDF0-CE4E-A0C9-4D772445AF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20B2011-A7CB-2B4A-95AE-34C5B8911EB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1F57BF-D347-9B4B-90FE-034F171351BB}"/>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5" name="Espace réservé du pied de page 4">
            <a:extLst>
              <a:ext uri="{FF2B5EF4-FFF2-40B4-BE49-F238E27FC236}">
                <a16:creationId xmlns:a16="http://schemas.microsoft.com/office/drawing/2014/main" id="{9C4A710E-2184-AD4F-BB14-E2EAB9A663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09109C-47EC-F94E-B0F3-835A364DED09}"/>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418075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832E828-D18B-894E-8530-5146FE860A5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8F0D934-08F1-534F-9E6C-B710CD63E05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3AE91E-F071-244A-8195-443E1FAA9D5E}"/>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5" name="Espace réservé du pied de page 4">
            <a:extLst>
              <a:ext uri="{FF2B5EF4-FFF2-40B4-BE49-F238E27FC236}">
                <a16:creationId xmlns:a16="http://schemas.microsoft.com/office/drawing/2014/main" id="{372FA323-7DF9-A64A-8032-FD88157E57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0A9463-03AE-F64B-B9D7-EEEC40C349AF}"/>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378796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B8EFA-F6DC-B64E-A6E1-8BCE009CBC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FF21EF-E9ED-3546-A9EA-87AF49D31EC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91A5EF-113A-F94C-A3CC-B38203FBAEE9}"/>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5" name="Espace réservé du pied de page 4">
            <a:extLst>
              <a:ext uri="{FF2B5EF4-FFF2-40B4-BE49-F238E27FC236}">
                <a16:creationId xmlns:a16="http://schemas.microsoft.com/office/drawing/2014/main" id="{7FF1F293-F50E-F64B-8C45-BE3A2F88EF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5F31F7-3E47-9040-833A-DEEA153AA5F2}"/>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167895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02816-703D-9F49-A85C-389E98A33B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F4FE9D-AA3B-114A-B21A-63D4D70FE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73E126A-B99F-2241-9894-B2812F202475}"/>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5" name="Espace réservé du pied de page 4">
            <a:extLst>
              <a:ext uri="{FF2B5EF4-FFF2-40B4-BE49-F238E27FC236}">
                <a16:creationId xmlns:a16="http://schemas.microsoft.com/office/drawing/2014/main" id="{FE355A61-1DFC-C64F-B0F2-27A3D33F4F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60D10E-27E8-1E4A-8127-F65AD96B3571}"/>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302835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B33DB-EB28-0C49-B4D2-EFF16F1C08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F9BFF3-9738-1B40-85AB-E32BABA6095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AFBD4FC-E025-184A-94E1-3219F808F7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B02013E-7405-7C41-825F-0A53947538A1}"/>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6" name="Espace réservé du pied de page 5">
            <a:extLst>
              <a:ext uri="{FF2B5EF4-FFF2-40B4-BE49-F238E27FC236}">
                <a16:creationId xmlns:a16="http://schemas.microsoft.com/office/drawing/2014/main" id="{BF783B24-59E4-324B-96AE-3300BC27B6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EB9906-5FFB-8441-ADE1-1847882D537F}"/>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197540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389CC-1713-734F-B621-DCFE6DF2656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D039F7-BB9D-DF44-94DB-796563B97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43C143-BAD4-F44A-8647-30022BFD152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FE883C3-FBBB-604C-A03C-FD45A9B6E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B890545-CDCB-1644-8207-F3D64DA85F7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CA3C8D3-0F9B-E04A-8A91-0868462D9ADE}"/>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8" name="Espace réservé du pied de page 7">
            <a:extLst>
              <a:ext uri="{FF2B5EF4-FFF2-40B4-BE49-F238E27FC236}">
                <a16:creationId xmlns:a16="http://schemas.microsoft.com/office/drawing/2014/main" id="{0898D25F-1CBE-2440-9CA3-65590FE984F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A4EEDB-6BA1-9B49-B7A0-255C495CC344}"/>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5670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DFE21-E2DA-914A-85EB-2E3CBFAD1D4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74D2C10-7B37-2A44-A60C-BDEB2ACDE0E2}"/>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4" name="Espace réservé du pied de page 3">
            <a:extLst>
              <a:ext uri="{FF2B5EF4-FFF2-40B4-BE49-F238E27FC236}">
                <a16:creationId xmlns:a16="http://schemas.microsoft.com/office/drawing/2014/main" id="{E2F6A119-79DE-F241-9785-ABCF6F3D63F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7B7ACBA-3FD1-9948-BF0B-FA7D00AF3C96}"/>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269039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4ADDB5-9261-404C-A16C-31B04A7EEABE}"/>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3" name="Espace réservé du pied de page 2">
            <a:extLst>
              <a:ext uri="{FF2B5EF4-FFF2-40B4-BE49-F238E27FC236}">
                <a16:creationId xmlns:a16="http://schemas.microsoft.com/office/drawing/2014/main" id="{CAD15615-94C6-0543-96B9-F081E92BA4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02C75E-00D4-1E42-9B2E-DA342C89FC65}"/>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124231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4A8CA-20B4-B84C-9ADA-4352ED253B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85A39BC-3182-3E4B-9AA5-B2D70BA575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395F78-738F-924E-B153-1AEEDBAB7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BCF661-1143-6046-B64E-FC3A766F0DFB}"/>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6" name="Espace réservé du pied de page 5">
            <a:extLst>
              <a:ext uri="{FF2B5EF4-FFF2-40B4-BE49-F238E27FC236}">
                <a16:creationId xmlns:a16="http://schemas.microsoft.com/office/drawing/2014/main" id="{C0DD7EC3-04FF-264C-BDF7-6C038C1CB8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A57B49-B8A2-C84C-89F2-21E77D20046F}"/>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37595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CDAF6-4132-5341-8960-31E1092FBA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79C6CCF-695B-9443-9B9E-5890B663A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E0D9F1F-0A12-2F4B-8E83-96335B0E2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8CFAF8-7BAA-0842-9C69-A30EE553D5DA}"/>
              </a:ext>
            </a:extLst>
          </p:cNvPr>
          <p:cNvSpPr>
            <a:spLocks noGrp="1"/>
          </p:cNvSpPr>
          <p:nvPr>
            <p:ph type="dt" sz="half" idx="10"/>
          </p:nvPr>
        </p:nvSpPr>
        <p:spPr/>
        <p:txBody>
          <a:bodyPr/>
          <a:lstStyle/>
          <a:p>
            <a:fld id="{D0A66DC7-B1BE-FA42-9142-072CB6A77A7C}" type="datetimeFigureOut">
              <a:rPr lang="fr-FR" smtClean="0"/>
              <a:t>27/11/2020</a:t>
            </a:fld>
            <a:endParaRPr lang="fr-FR"/>
          </a:p>
        </p:txBody>
      </p:sp>
      <p:sp>
        <p:nvSpPr>
          <p:cNvPr id="6" name="Espace réservé du pied de page 5">
            <a:extLst>
              <a:ext uri="{FF2B5EF4-FFF2-40B4-BE49-F238E27FC236}">
                <a16:creationId xmlns:a16="http://schemas.microsoft.com/office/drawing/2014/main" id="{6A686F0E-F4EF-8D4D-B13F-11D45EE268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E26A45-0505-8F49-BAE0-3D3EAFAE732E}"/>
              </a:ext>
            </a:extLst>
          </p:cNvPr>
          <p:cNvSpPr>
            <a:spLocks noGrp="1"/>
          </p:cNvSpPr>
          <p:nvPr>
            <p:ph type="sldNum" sz="quarter" idx="12"/>
          </p:nvPr>
        </p:nvSpPr>
        <p:spPr/>
        <p:txBody>
          <a:bodyPr/>
          <a:lstStyle/>
          <a:p>
            <a:fld id="{AFB57FD0-80D5-9E45-BDA4-4F354A4A1B3F}" type="slidenum">
              <a:rPr lang="fr-FR" smtClean="0"/>
              <a:t>‹N°›</a:t>
            </a:fld>
            <a:endParaRPr lang="fr-FR"/>
          </a:p>
        </p:txBody>
      </p:sp>
    </p:spTree>
    <p:extLst>
      <p:ext uri="{BB962C8B-B14F-4D97-AF65-F5344CB8AC3E}">
        <p14:creationId xmlns:p14="http://schemas.microsoft.com/office/powerpoint/2010/main" val="22210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60C4842-CD5F-F84E-A746-91A433116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36CAA71-9158-D04E-8797-37E198E3C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59EF4D-F065-8A42-AA29-8EE2A2896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66DC7-B1BE-FA42-9142-072CB6A77A7C}" type="datetimeFigureOut">
              <a:rPr lang="fr-FR" smtClean="0"/>
              <a:t>27/11/2020</a:t>
            </a:fld>
            <a:endParaRPr lang="fr-FR"/>
          </a:p>
        </p:txBody>
      </p:sp>
      <p:sp>
        <p:nvSpPr>
          <p:cNvPr id="5" name="Espace réservé du pied de page 4">
            <a:extLst>
              <a:ext uri="{FF2B5EF4-FFF2-40B4-BE49-F238E27FC236}">
                <a16:creationId xmlns:a16="http://schemas.microsoft.com/office/drawing/2014/main" id="{5DB20DA6-F0EA-9545-94F4-C290ABC7B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803CDC5-ACBB-1841-91E0-1E8392913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57FD0-80D5-9E45-BDA4-4F354A4A1B3F}" type="slidenum">
              <a:rPr lang="fr-FR" smtClean="0"/>
              <a:t>‹N°›</a:t>
            </a:fld>
            <a:endParaRPr lang="fr-FR"/>
          </a:p>
        </p:txBody>
      </p:sp>
    </p:spTree>
    <p:extLst>
      <p:ext uri="{BB962C8B-B14F-4D97-AF65-F5344CB8AC3E}">
        <p14:creationId xmlns:p14="http://schemas.microsoft.com/office/powerpoint/2010/main" val="22989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_3LG8aMQTRs" TargetMode="External"/><Relationship Id="rId2" Type="http://schemas.openxmlformats.org/officeDocument/2006/relationships/hyperlink" Target="https://www.francetvinfo.fr/sports/jo/video-jo-le-relais-4x100-m-americain-feminin-bat-le-record-du-monde_128457.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personne, extérieur, sport, bâtiment&#10;&#10;Description générée automatiquement">
            <a:extLst>
              <a:ext uri="{FF2B5EF4-FFF2-40B4-BE49-F238E27FC236}">
                <a16:creationId xmlns:a16="http://schemas.microsoft.com/office/drawing/2014/main" id="{F2B77D1B-BD4F-BA41-9166-59395E9818EB}"/>
              </a:ext>
            </a:extLst>
          </p:cNvPr>
          <p:cNvPicPr>
            <a:picLocks noChangeAspect="1"/>
          </p:cNvPicPr>
          <p:nvPr/>
        </p:nvPicPr>
        <p:blipFill rotWithShape="1">
          <a:blip r:embed="rId2">
            <a:alphaModFix amt="50000"/>
          </a:blip>
          <a:srcRect b="12791"/>
          <a:stretch/>
        </p:blipFill>
        <p:spPr>
          <a:xfrm>
            <a:off x="20" y="1"/>
            <a:ext cx="12191980" cy="6857999"/>
          </a:xfrm>
          <a:prstGeom prst="rect">
            <a:avLst/>
          </a:prstGeom>
        </p:spPr>
      </p:pic>
      <p:sp>
        <p:nvSpPr>
          <p:cNvPr id="2" name="Titre 1">
            <a:extLst>
              <a:ext uri="{FF2B5EF4-FFF2-40B4-BE49-F238E27FC236}">
                <a16:creationId xmlns:a16="http://schemas.microsoft.com/office/drawing/2014/main" id="{AD421315-B08B-7446-94FD-8CBA348433CF}"/>
              </a:ext>
            </a:extLst>
          </p:cNvPr>
          <p:cNvSpPr>
            <a:spLocks noGrp="1"/>
          </p:cNvSpPr>
          <p:nvPr>
            <p:ph type="ctrTitle"/>
          </p:nvPr>
        </p:nvSpPr>
        <p:spPr>
          <a:xfrm>
            <a:off x="1524000" y="1122362"/>
            <a:ext cx="9144000" cy="2900518"/>
          </a:xfrm>
        </p:spPr>
        <p:txBody>
          <a:bodyPr>
            <a:normAutofit/>
          </a:bodyPr>
          <a:lstStyle/>
          <a:p>
            <a:r>
              <a:rPr lang="fr-FR" dirty="0">
                <a:solidFill>
                  <a:srgbClr val="FFFFFF"/>
                </a:solidFill>
              </a:rPr>
              <a:t>LE LANCER </a:t>
            </a:r>
          </a:p>
        </p:txBody>
      </p:sp>
      <p:sp>
        <p:nvSpPr>
          <p:cNvPr id="3" name="Sous-titre 2">
            <a:extLst>
              <a:ext uri="{FF2B5EF4-FFF2-40B4-BE49-F238E27FC236}">
                <a16:creationId xmlns:a16="http://schemas.microsoft.com/office/drawing/2014/main" id="{BB756D5B-4293-3243-A7B5-FB96BB5C9141}"/>
              </a:ext>
            </a:extLst>
          </p:cNvPr>
          <p:cNvSpPr>
            <a:spLocks noGrp="1"/>
          </p:cNvSpPr>
          <p:nvPr>
            <p:ph type="subTitle" idx="1"/>
          </p:nvPr>
        </p:nvSpPr>
        <p:spPr>
          <a:xfrm>
            <a:off x="1524000" y="4159404"/>
            <a:ext cx="9144000" cy="1098395"/>
          </a:xfrm>
        </p:spPr>
        <p:txBody>
          <a:bodyPr>
            <a:normAutofit/>
          </a:bodyPr>
          <a:lstStyle/>
          <a:p>
            <a:endParaRPr lang="fr-FR">
              <a:solidFill>
                <a:srgbClr val="FFFFFF"/>
              </a:solidFill>
            </a:endParaRPr>
          </a:p>
        </p:txBody>
      </p:sp>
    </p:spTree>
    <p:extLst>
      <p:ext uri="{BB962C8B-B14F-4D97-AF65-F5344CB8AC3E}">
        <p14:creationId xmlns:p14="http://schemas.microsoft.com/office/powerpoint/2010/main" val="2977020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personne, sport, femme, joueur&#10;&#10;Description générée automatiquement">
            <a:extLst>
              <a:ext uri="{FF2B5EF4-FFF2-40B4-BE49-F238E27FC236}">
                <a16:creationId xmlns:a16="http://schemas.microsoft.com/office/drawing/2014/main" id="{D28B4228-2637-5F43-83F8-C334A0237068}"/>
              </a:ext>
            </a:extLst>
          </p:cNvPr>
          <p:cNvPicPr>
            <a:picLocks noChangeAspect="1"/>
          </p:cNvPicPr>
          <p:nvPr/>
        </p:nvPicPr>
        <p:blipFill rotWithShape="1">
          <a:blip r:embed="rId2"/>
          <a:srcRect/>
          <a:stretch/>
        </p:blipFill>
        <p:spPr>
          <a:xfrm>
            <a:off x="0" y="0"/>
            <a:ext cx="12192000" cy="6858000"/>
          </a:xfrm>
          <a:prstGeom prst="rect">
            <a:avLst/>
          </a:prstGeom>
        </p:spPr>
      </p:pic>
      <p:sp>
        <p:nvSpPr>
          <p:cNvPr id="3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1172A39A-674D-0F41-B823-454CF5990A02}"/>
              </a:ext>
            </a:extLst>
          </p:cNvPr>
          <p:cNvSpPr>
            <a:spLocks noGrp="1"/>
          </p:cNvSpPr>
          <p:nvPr>
            <p:ph type="title"/>
          </p:nvPr>
        </p:nvSpPr>
        <p:spPr>
          <a:xfrm>
            <a:off x="709448" y="1913950"/>
            <a:ext cx="4204137" cy="1342754"/>
          </a:xfrm>
        </p:spPr>
        <p:txBody>
          <a:bodyPr>
            <a:normAutofit/>
          </a:bodyPr>
          <a:lstStyle/>
          <a:p>
            <a:pPr algn="ctr"/>
            <a:r>
              <a:rPr lang="fr-FR" sz="2800"/>
              <a:t>Les records du monde du lancer du Javelot chez les Femmes</a:t>
            </a:r>
          </a:p>
        </p:txBody>
      </p:sp>
      <p:cxnSp>
        <p:nvCxnSpPr>
          <p:cNvPr id="37" name="Straight Connector 3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9833A5B4-D8A7-BC44-AB8F-19FAECF4D2A1}"/>
              </a:ext>
            </a:extLst>
          </p:cNvPr>
          <p:cNvSpPr>
            <a:spLocks noGrp="1"/>
          </p:cNvSpPr>
          <p:nvPr>
            <p:ph idx="1"/>
          </p:nvPr>
        </p:nvSpPr>
        <p:spPr>
          <a:xfrm>
            <a:off x="525516" y="3417573"/>
            <a:ext cx="4593021" cy="2619839"/>
          </a:xfrm>
        </p:spPr>
        <p:txBody>
          <a:bodyPr anchor="ctr">
            <a:normAutofit fontScale="92500" lnSpcReduction="20000"/>
          </a:bodyPr>
          <a:lstStyle/>
          <a:p>
            <a:r>
              <a:rPr lang="fr-FR" dirty="0" err="1"/>
              <a:t>Barbora</a:t>
            </a:r>
            <a:r>
              <a:rPr lang="fr-FR" dirty="0"/>
              <a:t> </a:t>
            </a:r>
            <a:r>
              <a:rPr lang="fr-FR" dirty="0" err="1"/>
              <a:t>Špotáková</a:t>
            </a:r>
            <a:r>
              <a:rPr lang="fr-FR" dirty="0"/>
              <a:t> Athlète tchèque, triple championne du monde (2007,2011,2017)</a:t>
            </a:r>
          </a:p>
          <a:p>
            <a:r>
              <a:rPr lang="fr-FR" dirty="0"/>
              <a:t>Championne olympique en 2008 et 2012, elle détient le record avec 72,28 m</a:t>
            </a:r>
            <a:r>
              <a:rPr lang="fr-FR" sz="1800" dirty="0"/>
              <a:t>, </a:t>
            </a:r>
            <a:r>
              <a:rPr lang="fr-FR" dirty="0"/>
              <a:t>établie le 13 septembre 2008 à Stuttgart en Allemagne. </a:t>
            </a:r>
            <a:endParaRPr lang="fr-FR" sz="1800" dirty="0"/>
          </a:p>
        </p:txBody>
      </p:sp>
    </p:spTree>
    <p:extLst>
      <p:ext uri="{BB962C8B-B14F-4D97-AF65-F5344CB8AC3E}">
        <p14:creationId xmlns:p14="http://schemas.microsoft.com/office/powerpoint/2010/main" val="382289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personne, sport, joueur, extérieur&#10;&#10;Description générée automatiquement">
            <a:extLst>
              <a:ext uri="{FF2B5EF4-FFF2-40B4-BE49-F238E27FC236}">
                <a16:creationId xmlns:a16="http://schemas.microsoft.com/office/drawing/2014/main" id="{7663F96A-3279-5340-9EA0-4536B4A05703}"/>
              </a:ext>
            </a:extLst>
          </p:cNvPr>
          <p:cNvPicPr>
            <a:picLocks noChangeAspect="1"/>
          </p:cNvPicPr>
          <p:nvPr/>
        </p:nvPicPr>
        <p:blipFill rotWithShape="1">
          <a:blip r:embed="rId2"/>
          <a:srcRect/>
          <a:stretch/>
        </p:blipFill>
        <p:spPr>
          <a:xfrm>
            <a:off x="-1" y="10"/>
            <a:ext cx="12192000" cy="6857990"/>
          </a:xfrm>
          <a:prstGeom prst="rect">
            <a:avLst/>
          </a:prstGeom>
        </p:spPr>
      </p:pic>
      <p:sp>
        <p:nvSpPr>
          <p:cNvPr id="2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80A8D5C8-0229-1444-ADE9-BE01A94DFF76}"/>
              </a:ext>
            </a:extLst>
          </p:cNvPr>
          <p:cNvSpPr>
            <a:spLocks noGrp="1"/>
          </p:cNvSpPr>
          <p:nvPr>
            <p:ph type="title"/>
          </p:nvPr>
        </p:nvSpPr>
        <p:spPr>
          <a:xfrm>
            <a:off x="709448" y="1913950"/>
            <a:ext cx="4204137" cy="1342754"/>
          </a:xfrm>
        </p:spPr>
        <p:txBody>
          <a:bodyPr>
            <a:normAutofit/>
          </a:bodyPr>
          <a:lstStyle/>
          <a:p>
            <a:pPr algn="ctr"/>
            <a:r>
              <a:rPr lang="fr-FR" sz="2800"/>
              <a:t>Les records du monde du lancer de javelot chez les hommes :</a:t>
            </a:r>
          </a:p>
        </p:txBody>
      </p:sp>
      <p:cxnSp>
        <p:nvCxnSpPr>
          <p:cNvPr id="22"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D3CC6C12-2D50-0141-BB1D-F2E4D9498D58}"/>
              </a:ext>
            </a:extLst>
          </p:cNvPr>
          <p:cNvSpPr>
            <a:spLocks noGrp="1"/>
          </p:cNvSpPr>
          <p:nvPr>
            <p:ph idx="1"/>
          </p:nvPr>
        </p:nvSpPr>
        <p:spPr>
          <a:xfrm>
            <a:off x="525516" y="3417573"/>
            <a:ext cx="4593021" cy="2619839"/>
          </a:xfrm>
        </p:spPr>
        <p:txBody>
          <a:bodyPr anchor="ctr">
            <a:noAutofit/>
          </a:bodyPr>
          <a:lstStyle/>
          <a:p>
            <a:pPr marL="0" indent="0">
              <a:buNone/>
            </a:pPr>
            <a:r>
              <a:rPr lang="fr-FR" sz="2400" dirty="0"/>
              <a:t>Jan</a:t>
            </a:r>
            <a:r>
              <a:rPr lang="fr-FR" sz="2400" b="1" dirty="0"/>
              <a:t> </a:t>
            </a:r>
            <a:r>
              <a:rPr lang="fr-FR" sz="2400" dirty="0" err="1"/>
              <a:t>Železný</a:t>
            </a:r>
            <a:r>
              <a:rPr lang="fr-FR" sz="2400" dirty="0"/>
              <a:t> un athlète tchèque détient le record du monde de la discipline avec 98,48 m, réalisé le 25 Mai 1996 à Léna en Allemagne. Triple champion olympique et triple champion du monde il est l‘un des plus grands lanceurs de javelot de tous les temps ! </a:t>
            </a:r>
          </a:p>
        </p:txBody>
      </p:sp>
    </p:spTree>
    <p:extLst>
      <p:ext uri="{BB962C8B-B14F-4D97-AF65-F5344CB8AC3E}">
        <p14:creationId xmlns:p14="http://schemas.microsoft.com/office/powerpoint/2010/main" val="429373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95F0B-8514-3B43-A057-3C9E2B61B7B6}"/>
              </a:ext>
            </a:extLst>
          </p:cNvPr>
          <p:cNvSpPr>
            <a:spLocks noGrp="1"/>
          </p:cNvSpPr>
          <p:nvPr>
            <p:ph type="title"/>
          </p:nvPr>
        </p:nvSpPr>
        <p:spPr/>
        <p:txBody>
          <a:bodyPr/>
          <a:lstStyle/>
          <a:p>
            <a:r>
              <a:rPr lang="fr-FR" dirty="0"/>
              <a:t>Des vidéos sur les records du monde : </a:t>
            </a:r>
          </a:p>
        </p:txBody>
      </p:sp>
      <p:sp>
        <p:nvSpPr>
          <p:cNvPr id="3" name="Espace réservé du contenu 2">
            <a:extLst>
              <a:ext uri="{FF2B5EF4-FFF2-40B4-BE49-F238E27FC236}">
                <a16:creationId xmlns:a16="http://schemas.microsoft.com/office/drawing/2014/main" id="{D212D1E1-7DD2-D546-89ED-C7085A050C32}"/>
              </a:ext>
            </a:extLst>
          </p:cNvPr>
          <p:cNvSpPr>
            <a:spLocks noGrp="1"/>
          </p:cNvSpPr>
          <p:nvPr>
            <p:ph idx="1"/>
          </p:nvPr>
        </p:nvSpPr>
        <p:spPr/>
        <p:txBody>
          <a:bodyPr/>
          <a:lstStyle/>
          <a:p>
            <a:pPr>
              <a:buFont typeface="Wingdings" pitchFamily="2" charset="2"/>
              <a:buChar char="§"/>
            </a:pPr>
            <a:r>
              <a:rPr lang="fr-FR" dirty="0">
                <a:solidFill>
                  <a:srgbClr val="00B0F0"/>
                </a:solidFill>
                <a:hlinkClick r:id="rId2">
                  <a:extLst>
                    <a:ext uri="{A12FA001-AC4F-418D-AE19-62706E023703}">
                      <ahyp:hlinkClr xmlns:ahyp="http://schemas.microsoft.com/office/drawing/2018/hyperlinkcolor" val="tx"/>
                    </a:ext>
                  </a:extLst>
                </a:hlinkClick>
              </a:rPr>
              <a:t>https://www.youtube.com/watch?v=hFCUDqAOwB0</a:t>
            </a:r>
          </a:p>
          <a:p>
            <a:pPr>
              <a:buFont typeface="Wingdings" pitchFamily="2" charset="2"/>
              <a:buChar char="§"/>
            </a:pPr>
            <a:r>
              <a:rPr lang="fr-FR" dirty="0">
                <a:solidFill>
                  <a:srgbClr val="00B0F0"/>
                </a:solidFill>
                <a:hlinkClick r:id="rId2">
                  <a:extLst>
                    <a:ext uri="{A12FA001-AC4F-418D-AE19-62706E023703}">
                      <ahyp:hlinkClr xmlns:ahyp="http://schemas.microsoft.com/office/drawing/2018/hyperlinkcolor" val="tx"/>
                    </a:ext>
                  </a:extLst>
                </a:hlinkClick>
              </a:rPr>
              <a:t>https://www.youtube.com/watch?v=q597r2H3c7A</a:t>
            </a:r>
          </a:p>
          <a:p>
            <a:pPr>
              <a:buFont typeface="Wingdings" pitchFamily="2" charset="2"/>
              <a:buChar char="§"/>
            </a:pPr>
            <a:r>
              <a:rPr lang="fr-FR" dirty="0">
                <a:solidFill>
                  <a:srgbClr val="00B0F0"/>
                </a:solidFill>
                <a:hlinkClick r:id="rId2">
                  <a:extLst>
                    <a:ext uri="{A12FA001-AC4F-418D-AE19-62706E023703}">
                      <ahyp:hlinkClr xmlns:ahyp="http://schemas.microsoft.com/office/drawing/2018/hyperlinkcolor" val="tx"/>
                    </a:ext>
                  </a:extLst>
                </a:hlinkClick>
              </a:rPr>
              <a:t>https://www.youtube.com/watch?v=gQWQ0Qz1A5o</a:t>
            </a:r>
          </a:p>
          <a:p>
            <a:pPr>
              <a:buFont typeface="Wingdings" pitchFamily="2" charset="2"/>
              <a:buChar char="§"/>
            </a:pPr>
            <a:r>
              <a:rPr lang="fr-FR" dirty="0">
                <a:solidFill>
                  <a:srgbClr val="00B0F0"/>
                </a:solidFill>
                <a:hlinkClick r:id="rId3">
                  <a:extLst>
                    <a:ext uri="{A12FA001-AC4F-418D-AE19-62706E023703}">
                      <ahyp:hlinkClr xmlns:ahyp="http://schemas.microsoft.com/office/drawing/2018/hyperlinkcolor" val="tx"/>
                    </a:ext>
                  </a:extLst>
                </a:hlinkClick>
              </a:rPr>
              <a:t>https://www.youtube.com/watch?v=_3LG8aMQTRs</a:t>
            </a:r>
            <a:endParaRPr lang="fr-FR" dirty="0">
              <a:solidFill>
                <a:srgbClr val="00B0F0"/>
              </a:solidFill>
            </a:endParaRPr>
          </a:p>
          <a:p>
            <a:pPr>
              <a:buFont typeface="Wingdings" pitchFamily="2" charset="2"/>
              <a:buChar char="§"/>
            </a:pPr>
            <a:r>
              <a:rPr lang="fr-FR" u="sng" dirty="0">
                <a:solidFill>
                  <a:srgbClr val="00B0F0"/>
                </a:solidFill>
              </a:rPr>
              <a:t>https://</a:t>
            </a:r>
            <a:r>
              <a:rPr lang="fr-FR" u="sng" dirty="0" err="1">
                <a:solidFill>
                  <a:srgbClr val="00B0F0"/>
                </a:solidFill>
              </a:rPr>
              <a:t>www.youtube.com</a:t>
            </a:r>
            <a:r>
              <a:rPr lang="fr-FR" u="sng" dirty="0">
                <a:solidFill>
                  <a:srgbClr val="00B0F0"/>
                </a:solidFill>
              </a:rPr>
              <a:t>/</a:t>
            </a:r>
            <a:r>
              <a:rPr lang="fr-FR" u="sng" dirty="0" err="1">
                <a:solidFill>
                  <a:srgbClr val="00B0F0"/>
                </a:solidFill>
              </a:rPr>
              <a:t>watch?v</a:t>
            </a:r>
            <a:r>
              <a:rPr lang="fr-FR" u="sng" dirty="0">
                <a:solidFill>
                  <a:srgbClr val="00B0F0"/>
                </a:solidFill>
              </a:rPr>
              <a:t>=7GqhqmYjMpE</a:t>
            </a:r>
          </a:p>
          <a:p>
            <a:endParaRPr lang="fr-FR" u="sng" dirty="0"/>
          </a:p>
        </p:txBody>
      </p:sp>
    </p:spTree>
    <p:extLst>
      <p:ext uri="{BB962C8B-B14F-4D97-AF65-F5344CB8AC3E}">
        <p14:creationId xmlns:p14="http://schemas.microsoft.com/office/powerpoint/2010/main" val="165560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A6467-62E0-0445-B3DC-382B91BDD74C}"/>
              </a:ext>
            </a:extLst>
          </p:cNvPr>
          <p:cNvSpPr>
            <a:spLocks noGrp="1"/>
          </p:cNvSpPr>
          <p:nvPr>
            <p:ph type="title"/>
          </p:nvPr>
        </p:nvSpPr>
        <p:spPr/>
        <p:txBody>
          <a:bodyPr/>
          <a:lstStyle/>
          <a:p>
            <a:r>
              <a:rPr lang="fr-FR" dirty="0"/>
              <a:t>A nous de jouer!!!</a:t>
            </a:r>
            <a:br>
              <a:rPr lang="fr-FR" dirty="0"/>
            </a:br>
            <a:endParaRPr lang="fr-FR" dirty="0"/>
          </a:p>
        </p:txBody>
      </p:sp>
      <p:sp>
        <p:nvSpPr>
          <p:cNvPr id="3" name="Espace réservé du contenu 2">
            <a:extLst>
              <a:ext uri="{FF2B5EF4-FFF2-40B4-BE49-F238E27FC236}">
                <a16:creationId xmlns:a16="http://schemas.microsoft.com/office/drawing/2014/main" id="{FAE477B0-A715-BF44-85F8-D25060C68118}"/>
              </a:ext>
            </a:extLst>
          </p:cNvPr>
          <p:cNvSpPr>
            <a:spLocks noGrp="1"/>
          </p:cNvSpPr>
          <p:nvPr>
            <p:ph idx="1"/>
          </p:nvPr>
        </p:nvSpPr>
        <p:spPr/>
        <p:txBody>
          <a:bodyPr>
            <a:normAutofit lnSpcReduction="10000"/>
          </a:bodyPr>
          <a:lstStyle/>
          <a:p>
            <a:pPr marL="0" indent="0">
              <a:buNone/>
            </a:pPr>
            <a:r>
              <a:rPr lang="fr-FR" dirty="0"/>
              <a:t>voici une séance à faire :</a:t>
            </a:r>
          </a:p>
          <a:p>
            <a:pPr marL="0" indent="0">
              <a:buNone/>
            </a:pPr>
            <a:r>
              <a:rPr lang="fr-FR" dirty="0"/>
              <a:t>Echauffement:</a:t>
            </a:r>
          </a:p>
          <a:p>
            <a:pPr marL="0" indent="0">
              <a:buNone/>
            </a:pPr>
            <a:r>
              <a:rPr lang="fr-FR" dirty="0"/>
              <a:t>Courir sur place pendant 2’</a:t>
            </a:r>
          </a:p>
          <a:p>
            <a:pPr marL="0" indent="0">
              <a:buNone/>
            </a:pPr>
            <a:r>
              <a:rPr lang="fr-FR" dirty="0"/>
              <a:t>Griffés sur 10 m, revenir en trottinant et le faire 2x</a:t>
            </a:r>
          </a:p>
          <a:p>
            <a:pPr marL="0" indent="0">
              <a:buNone/>
            </a:pPr>
            <a:r>
              <a:rPr lang="fr-FR" dirty="0"/>
              <a:t>Montées de genoux sur 10m et le faire 2x</a:t>
            </a:r>
          </a:p>
          <a:p>
            <a:pPr marL="0" indent="0">
              <a:buNone/>
            </a:pPr>
            <a:r>
              <a:rPr lang="fr-FR" dirty="0"/>
              <a:t>Talons fesses sur 10, m et le faire 2x</a:t>
            </a:r>
          </a:p>
          <a:p>
            <a:pPr marL="0" indent="0">
              <a:buNone/>
            </a:pPr>
            <a:r>
              <a:rPr lang="fr-FR" dirty="0"/>
              <a:t>Sauts de grenouille x5   et le faire 2x</a:t>
            </a:r>
          </a:p>
          <a:p>
            <a:pPr marL="0" indent="0">
              <a:buNone/>
            </a:pPr>
            <a:r>
              <a:rPr lang="fr-FR" dirty="0"/>
              <a:t>Pas chassés sur 20  m  pour chaque côté</a:t>
            </a:r>
          </a:p>
          <a:p>
            <a:pPr marL="0" indent="0">
              <a:buNone/>
            </a:pPr>
            <a:r>
              <a:rPr lang="fr-FR" dirty="0"/>
              <a:t>Cercles avec les bras x10 (10x vers l’avant, 10 x vers l’arrière)</a:t>
            </a:r>
          </a:p>
          <a:p>
            <a:endParaRPr lang="fr-FR" dirty="0"/>
          </a:p>
        </p:txBody>
      </p:sp>
    </p:spTree>
    <p:extLst>
      <p:ext uri="{BB962C8B-B14F-4D97-AF65-F5344CB8AC3E}">
        <p14:creationId xmlns:p14="http://schemas.microsoft.com/office/powerpoint/2010/main" val="25093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4A104DF4-FBD1-7643-82E3-5A9E797078C4}"/>
              </a:ext>
            </a:extLst>
          </p:cNvPr>
          <p:cNvSpPr>
            <a:spLocks noGrp="1"/>
          </p:cNvSpPr>
          <p:nvPr>
            <p:ph type="title"/>
          </p:nvPr>
        </p:nvSpPr>
        <p:spPr>
          <a:xfrm>
            <a:off x="1047280" y="759805"/>
            <a:ext cx="10306520" cy="1325563"/>
          </a:xfrm>
        </p:spPr>
        <p:txBody>
          <a:bodyPr>
            <a:normAutofit/>
          </a:bodyPr>
          <a:lstStyle/>
          <a:p>
            <a:r>
              <a:rPr lang="fr-FR" sz="4000" dirty="0">
                <a:solidFill>
                  <a:schemeClr val="bg1"/>
                </a:solidFill>
              </a:rPr>
              <a:t>Exercice 1</a:t>
            </a:r>
            <a:r>
              <a:rPr lang="fr-FR" sz="4000" dirty="0"/>
              <a:t>:</a:t>
            </a:r>
            <a:br>
              <a:rPr lang="fr-FR" sz="4000" dirty="0"/>
            </a:br>
            <a:endParaRPr lang="fr-FR" sz="4000" dirty="0">
              <a:solidFill>
                <a:srgbClr val="FFFFFF"/>
              </a:solidFill>
            </a:endParaRPr>
          </a:p>
        </p:txBody>
      </p:sp>
      <p:sp>
        <p:nvSpPr>
          <p:cNvPr id="3" name="Espace réservé du contenu 2">
            <a:extLst>
              <a:ext uri="{FF2B5EF4-FFF2-40B4-BE49-F238E27FC236}">
                <a16:creationId xmlns:a16="http://schemas.microsoft.com/office/drawing/2014/main" id="{591E3D4F-1D00-E649-B748-2891CCF2D8CA}"/>
              </a:ext>
            </a:extLst>
          </p:cNvPr>
          <p:cNvSpPr>
            <a:spLocks noGrp="1"/>
          </p:cNvSpPr>
          <p:nvPr>
            <p:ph idx="1"/>
          </p:nvPr>
        </p:nvSpPr>
        <p:spPr>
          <a:xfrm>
            <a:off x="1424904" y="2494450"/>
            <a:ext cx="4053545" cy="3563159"/>
          </a:xfrm>
        </p:spPr>
        <p:txBody>
          <a:bodyPr>
            <a:normAutofit lnSpcReduction="10000"/>
          </a:bodyPr>
          <a:lstStyle/>
          <a:p>
            <a:pPr marL="0" indent="0">
              <a:buNone/>
            </a:pPr>
            <a:r>
              <a:rPr lang="fr-FR" sz="2000" dirty="0"/>
              <a:t>Je suis sur les genoux, fesses sur les talons et je tiens un ballon derrière la tête.</a:t>
            </a:r>
          </a:p>
          <a:p>
            <a:pPr marL="0" indent="0">
              <a:buNone/>
            </a:pPr>
            <a:r>
              <a:rPr lang="fr-FR" sz="2000" dirty="0"/>
              <a:t>Je me relève d’abord en levant les fesses puis lance le ballon le plus loin possible (je peux finir les mains au sol)</a:t>
            </a:r>
          </a:p>
          <a:p>
            <a:pPr marL="0" indent="0">
              <a:buNone/>
            </a:pPr>
            <a:endParaRPr lang="fr-FR" sz="2000" dirty="0"/>
          </a:p>
          <a:p>
            <a:r>
              <a:rPr lang="fr-FR" sz="2000" dirty="0"/>
              <a:t> 1 point tous les mètres </a:t>
            </a:r>
          </a:p>
          <a:p>
            <a:r>
              <a:rPr lang="fr-FR" sz="2000" dirty="0"/>
              <a:t> faire 20 points en un minimum de lancer</a:t>
            </a:r>
          </a:p>
          <a:p>
            <a:endParaRPr lang="fr-FR" sz="1700" dirty="0"/>
          </a:p>
        </p:txBody>
      </p:sp>
      <p:pic>
        <p:nvPicPr>
          <p:cNvPr id="4" name="Picture 2" descr="EPREUVE DU KIDS Lancer à genoux">
            <a:extLst>
              <a:ext uri="{FF2B5EF4-FFF2-40B4-BE49-F238E27FC236}">
                <a16:creationId xmlns:a16="http://schemas.microsoft.com/office/drawing/2014/main" id="{E141A05A-553B-D643-A878-C36888ED03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69" b="-2"/>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9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C5CBD9EA-4A45-664B-B6FE-EF261D794ABB}"/>
              </a:ext>
            </a:extLst>
          </p:cNvPr>
          <p:cNvSpPr>
            <a:spLocks noGrp="1"/>
          </p:cNvSpPr>
          <p:nvPr>
            <p:ph type="title"/>
          </p:nvPr>
        </p:nvSpPr>
        <p:spPr>
          <a:xfrm>
            <a:off x="1047280" y="759805"/>
            <a:ext cx="10306520" cy="1325563"/>
          </a:xfrm>
        </p:spPr>
        <p:txBody>
          <a:bodyPr>
            <a:normAutofit/>
          </a:bodyPr>
          <a:lstStyle/>
          <a:p>
            <a:r>
              <a:rPr lang="fr-FR" sz="4000">
                <a:solidFill>
                  <a:srgbClr val="FFFFFF"/>
                </a:solidFill>
              </a:rPr>
              <a:t>Exercice 2: </a:t>
            </a:r>
          </a:p>
        </p:txBody>
      </p:sp>
      <p:sp>
        <p:nvSpPr>
          <p:cNvPr id="3" name="Espace réservé du contenu 2">
            <a:extLst>
              <a:ext uri="{FF2B5EF4-FFF2-40B4-BE49-F238E27FC236}">
                <a16:creationId xmlns:a16="http://schemas.microsoft.com/office/drawing/2014/main" id="{F3F8730C-3788-3349-9FD8-18117145186D}"/>
              </a:ext>
            </a:extLst>
          </p:cNvPr>
          <p:cNvSpPr>
            <a:spLocks noGrp="1"/>
          </p:cNvSpPr>
          <p:nvPr>
            <p:ph idx="1"/>
          </p:nvPr>
        </p:nvSpPr>
        <p:spPr>
          <a:xfrm>
            <a:off x="1424904" y="2494450"/>
            <a:ext cx="4053545" cy="3563159"/>
          </a:xfrm>
        </p:spPr>
        <p:txBody>
          <a:bodyPr>
            <a:normAutofit/>
          </a:bodyPr>
          <a:lstStyle/>
          <a:p>
            <a:r>
              <a:rPr lang="fr-FR" sz="2400"/>
              <a:t>Lancer le ballon en arrière</a:t>
            </a:r>
          </a:p>
          <a:p>
            <a:r>
              <a:rPr lang="fr-FR" sz="2400"/>
              <a:t>1 point tous les mètres</a:t>
            </a:r>
          </a:p>
          <a:p>
            <a:r>
              <a:rPr lang="fr-FR" sz="2400"/>
              <a:t>faire 20 points en un minimum de lancer</a:t>
            </a:r>
          </a:p>
          <a:p>
            <a:endParaRPr lang="fr-FR" sz="2400"/>
          </a:p>
          <a:p>
            <a:endParaRPr lang="fr-FR" sz="2400"/>
          </a:p>
        </p:txBody>
      </p:sp>
      <p:pic>
        <p:nvPicPr>
          <p:cNvPr id="4" name="Picture 2" descr="Real Federación Española de Atletismo">
            <a:extLst>
              <a:ext uri="{FF2B5EF4-FFF2-40B4-BE49-F238E27FC236}">
                <a16:creationId xmlns:a16="http://schemas.microsoft.com/office/drawing/2014/main" id="{37C3F48E-8EBB-A14A-A09F-23E1211ACC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10"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0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845FC6A6-884E-8B41-9E39-201A59F2BB1D}"/>
              </a:ext>
            </a:extLst>
          </p:cNvPr>
          <p:cNvSpPr>
            <a:spLocks noGrp="1"/>
          </p:cNvSpPr>
          <p:nvPr>
            <p:ph type="title"/>
          </p:nvPr>
        </p:nvSpPr>
        <p:spPr>
          <a:xfrm>
            <a:off x="1047280" y="759805"/>
            <a:ext cx="10306520" cy="1325563"/>
          </a:xfrm>
        </p:spPr>
        <p:txBody>
          <a:bodyPr>
            <a:normAutofit/>
          </a:bodyPr>
          <a:lstStyle/>
          <a:p>
            <a:r>
              <a:rPr lang="fr-FR" sz="4000">
                <a:solidFill>
                  <a:srgbClr val="FFFFFF"/>
                </a:solidFill>
              </a:rPr>
              <a:t>Exercice 3: </a:t>
            </a:r>
          </a:p>
        </p:txBody>
      </p:sp>
      <p:sp>
        <p:nvSpPr>
          <p:cNvPr id="3" name="Espace réservé du contenu 2">
            <a:extLst>
              <a:ext uri="{FF2B5EF4-FFF2-40B4-BE49-F238E27FC236}">
                <a16:creationId xmlns:a16="http://schemas.microsoft.com/office/drawing/2014/main" id="{AE0E9EAA-755E-924D-8BC4-E3EEF215B82A}"/>
              </a:ext>
            </a:extLst>
          </p:cNvPr>
          <p:cNvSpPr>
            <a:spLocks noGrp="1"/>
          </p:cNvSpPr>
          <p:nvPr>
            <p:ph idx="1"/>
          </p:nvPr>
        </p:nvSpPr>
        <p:spPr>
          <a:xfrm>
            <a:off x="1424904" y="2494450"/>
            <a:ext cx="4053545" cy="3563159"/>
          </a:xfrm>
        </p:spPr>
        <p:txBody>
          <a:bodyPr>
            <a:normAutofit/>
          </a:bodyPr>
          <a:lstStyle/>
          <a:p>
            <a:pPr marL="0" indent="0">
              <a:buNone/>
            </a:pPr>
            <a:r>
              <a:rPr lang="fr-FR" sz="2200" dirty="0"/>
              <a:t>Mettre son ballon sur l’épaule et contre la tête, position pieds décalés,</a:t>
            </a:r>
          </a:p>
          <a:p>
            <a:pPr marL="0" indent="0">
              <a:buNone/>
            </a:pPr>
            <a:r>
              <a:rPr lang="fr-FR" sz="2200" dirty="0"/>
              <a:t>Épaule arrière vers le bas, pousser sur sa jambe de devant pour ensuite tourner ses épaules et lance le ballon. Finir les bras tendus vers le haut</a:t>
            </a:r>
          </a:p>
          <a:p>
            <a:r>
              <a:rPr lang="fr-FR" sz="2200" dirty="0"/>
              <a:t>1 mètre=1 point  / 5 essais</a:t>
            </a:r>
          </a:p>
          <a:p>
            <a:endParaRPr lang="fr-FR" sz="2200" dirty="0"/>
          </a:p>
        </p:txBody>
      </p:sp>
      <p:pic>
        <p:nvPicPr>
          <p:cNvPr id="4" name="Picture 4" descr="Lancer lourd- Médecine-ball – Mon CRPE">
            <a:extLst>
              <a:ext uri="{FF2B5EF4-FFF2-40B4-BE49-F238E27FC236}">
                <a16:creationId xmlns:a16="http://schemas.microsoft.com/office/drawing/2014/main" id="{7CD1B0EC-FBCB-EF41-BEE0-EB778996F1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71" r="28094"/>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4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845FC6A6-884E-8B41-9E39-201A59F2BB1D}"/>
              </a:ext>
            </a:extLst>
          </p:cNvPr>
          <p:cNvSpPr>
            <a:spLocks noGrp="1"/>
          </p:cNvSpPr>
          <p:nvPr>
            <p:ph type="title"/>
          </p:nvPr>
        </p:nvSpPr>
        <p:spPr>
          <a:xfrm>
            <a:off x="1047280" y="759805"/>
            <a:ext cx="10306520" cy="1325563"/>
          </a:xfrm>
        </p:spPr>
        <p:txBody>
          <a:bodyPr>
            <a:normAutofit/>
          </a:bodyPr>
          <a:lstStyle/>
          <a:p>
            <a:r>
              <a:rPr lang="fr-FR" sz="4000" dirty="0">
                <a:solidFill>
                  <a:srgbClr val="FFFFFF"/>
                </a:solidFill>
              </a:rPr>
              <a:t>Exercice 4: </a:t>
            </a:r>
          </a:p>
        </p:txBody>
      </p:sp>
      <p:sp>
        <p:nvSpPr>
          <p:cNvPr id="3" name="Espace réservé du contenu 2">
            <a:extLst>
              <a:ext uri="{FF2B5EF4-FFF2-40B4-BE49-F238E27FC236}">
                <a16:creationId xmlns:a16="http://schemas.microsoft.com/office/drawing/2014/main" id="{AE0E9EAA-755E-924D-8BC4-E3EEF215B82A}"/>
              </a:ext>
            </a:extLst>
          </p:cNvPr>
          <p:cNvSpPr>
            <a:spLocks noGrp="1"/>
          </p:cNvSpPr>
          <p:nvPr>
            <p:ph idx="1"/>
          </p:nvPr>
        </p:nvSpPr>
        <p:spPr>
          <a:xfrm>
            <a:off x="1424904" y="2494450"/>
            <a:ext cx="4053545" cy="3563159"/>
          </a:xfrm>
        </p:spPr>
        <p:txBody>
          <a:bodyPr>
            <a:normAutofit/>
          </a:bodyPr>
          <a:lstStyle/>
          <a:p>
            <a:r>
              <a:rPr lang="fr-FR" sz="2400" dirty="0"/>
              <a:t>Avec une bouteille de lait ou d’eau vide (1L), prendre l’objet en faisant un 3 avec ses doigts, le positionner derrière la tête. Position pieds décalés (pied gauche devant si je tiens main droite), lancer la bouteille et finir pieds collés (joints)</a:t>
            </a:r>
          </a:p>
          <a:p>
            <a:pPr marL="0" indent="0">
              <a:buNone/>
            </a:pPr>
            <a:r>
              <a:rPr lang="fr-FR" sz="2400" dirty="0"/>
              <a:t>1 mètre= un point 5 essais</a:t>
            </a:r>
          </a:p>
          <a:p>
            <a:endParaRPr lang="fr-FR" sz="2200" dirty="0"/>
          </a:p>
        </p:txBody>
      </p:sp>
      <p:pic>
        <p:nvPicPr>
          <p:cNvPr id="17" name="Image 16" descr="Une image contenant dessin&#10;&#10;Description générée automatiquement">
            <a:extLst>
              <a:ext uri="{FF2B5EF4-FFF2-40B4-BE49-F238E27FC236}">
                <a16:creationId xmlns:a16="http://schemas.microsoft.com/office/drawing/2014/main" id="{4E7D15B0-CEC8-0443-B1FB-95FD6764E6E8}"/>
              </a:ext>
            </a:extLst>
          </p:cNvPr>
          <p:cNvPicPr>
            <a:picLocks noChangeAspect="1"/>
          </p:cNvPicPr>
          <p:nvPr/>
        </p:nvPicPr>
        <p:blipFill>
          <a:blip r:embed="rId2"/>
          <a:stretch>
            <a:fillRect/>
          </a:stretch>
        </p:blipFill>
        <p:spPr>
          <a:xfrm>
            <a:off x="6096000" y="3095368"/>
            <a:ext cx="4767315" cy="1977553"/>
          </a:xfrm>
          <a:prstGeom prst="rect">
            <a:avLst/>
          </a:prstGeom>
        </p:spPr>
      </p:pic>
    </p:spTree>
    <p:extLst>
      <p:ext uri="{BB962C8B-B14F-4D97-AF65-F5344CB8AC3E}">
        <p14:creationId xmlns:p14="http://schemas.microsoft.com/office/powerpoint/2010/main" val="3122250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BC9D5-3A3F-D64F-BAC8-35D0D42036FA}"/>
              </a:ext>
            </a:extLst>
          </p:cNvPr>
          <p:cNvSpPr>
            <a:spLocks noGrp="1"/>
          </p:cNvSpPr>
          <p:nvPr>
            <p:ph type="title"/>
          </p:nvPr>
        </p:nvSpPr>
        <p:spPr/>
        <p:txBody>
          <a:bodyPr/>
          <a:lstStyle/>
          <a:p>
            <a:r>
              <a:rPr lang="fr-FR" dirty="0"/>
              <a:t>Challenge du comité </a:t>
            </a:r>
          </a:p>
        </p:txBody>
      </p:sp>
      <p:pic>
        <p:nvPicPr>
          <p:cNvPr id="5" name="Espace réservé du contenu 4">
            <a:extLst>
              <a:ext uri="{FF2B5EF4-FFF2-40B4-BE49-F238E27FC236}">
                <a16:creationId xmlns:a16="http://schemas.microsoft.com/office/drawing/2014/main" id="{BF3EF1FB-9355-EE40-A07D-EED641293B23}"/>
              </a:ext>
            </a:extLst>
          </p:cNvPr>
          <p:cNvPicPr>
            <a:picLocks noGrp="1" noChangeAspect="1"/>
          </p:cNvPicPr>
          <p:nvPr>
            <p:ph idx="1"/>
          </p:nvPr>
        </p:nvPicPr>
        <p:blipFill>
          <a:blip r:embed="rId2"/>
          <a:stretch>
            <a:fillRect/>
          </a:stretch>
        </p:blipFill>
        <p:spPr>
          <a:xfrm>
            <a:off x="838200" y="2008772"/>
            <a:ext cx="10515600" cy="3985043"/>
          </a:xfrm>
        </p:spPr>
      </p:pic>
    </p:spTree>
    <p:extLst>
      <p:ext uri="{BB962C8B-B14F-4D97-AF65-F5344CB8AC3E}">
        <p14:creationId xmlns:p14="http://schemas.microsoft.com/office/powerpoint/2010/main" val="387410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0F71D-0BEC-9240-BFCD-ED295144965A}"/>
              </a:ext>
            </a:extLst>
          </p:cNvPr>
          <p:cNvSpPr>
            <a:spLocks noGrp="1"/>
          </p:cNvSpPr>
          <p:nvPr>
            <p:ph type="title"/>
          </p:nvPr>
        </p:nvSpPr>
        <p:spPr/>
        <p:txBody>
          <a:bodyPr/>
          <a:lstStyle/>
          <a:p>
            <a:endParaRPr lang="fr-FR"/>
          </a:p>
        </p:txBody>
      </p:sp>
      <p:pic>
        <p:nvPicPr>
          <p:cNvPr id="5" name="Espace réservé du contenu 4" descr="Une image contenant texte&#10;&#10;Description générée automatiquement">
            <a:extLst>
              <a:ext uri="{FF2B5EF4-FFF2-40B4-BE49-F238E27FC236}">
                <a16:creationId xmlns:a16="http://schemas.microsoft.com/office/drawing/2014/main" id="{AE0061F4-E9DE-C446-BC6B-BFECB88700C9}"/>
              </a:ext>
            </a:extLst>
          </p:cNvPr>
          <p:cNvPicPr>
            <a:picLocks noGrp="1" noChangeAspect="1"/>
          </p:cNvPicPr>
          <p:nvPr>
            <p:ph idx="1"/>
          </p:nvPr>
        </p:nvPicPr>
        <p:blipFill>
          <a:blip r:embed="rId2"/>
          <a:stretch>
            <a:fillRect/>
          </a:stretch>
        </p:blipFill>
        <p:spPr>
          <a:xfrm>
            <a:off x="838200" y="2447457"/>
            <a:ext cx="10515600" cy="3107673"/>
          </a:xfrm>
        </p:spPr>
      </p:pic>
    </p:spTree>
    <p:extLst>
      <p:ext uri="{BB962C8B-B14F-4D97-AF65-F5344CB8AC3E}">
        <p14:creationId xmlns:p14="http://schemas.microsoft.com/office/powerpoint/2010/main" val="332180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2801A0-4D3D-1E4A-8EBD-B9172407778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Qu’est-ce que le lancer  ?</a:t>
            </a:r>
          </a:p>
        </p:txBody>
      </p:sp>
      <p:sp>
        <p:nvSpPr>
          <p:cNvPr id="3" name="Espace réservé du contenu 2">
            <a:extLst>
              <a:ext uri="{FF2B5EF4-FFF2-40B4-BE49-F238E27FC236}">
                <a16:creationId xmlns:a16="http://schemas.microsoft.com/office/drawing/2014/main" id="{282B529B-DD0E-E149-8C54-B3F5911ADD21}"/>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400" dirty="0"/>
              <a:t>Le lancer </a:t>
            </a:r>
            <a:r>
              <a:rPr lang="en-US" sz="2400" dirty="0" err="1"/>
              <a:t>est</a:t>
            </a:r>
            <a:r>
              <a:rPr lang="en-US" sz="2400" dirty="0"/>
              <a:t> </a:t>
            </a:r>
            <a:r>
              <a:rPr lang="en-US" sz="2400" dirty="0" err="1"/>
              <a:t>une</a:t>
            </a:r>
            <a:r>
              <a:rPr lang="en-US" sz="2400" dirty="0"/>
              <a:t> discipline de </a:t>
            </a:r>
            <a:r>
              <a:rPr lang="en-US" sz="2400" dirty="0" err="1"/>
              <a:t>l’athlétisme</a:t>
            </a:r>
            <a:r>
              <a:rPr lang="en-US" sz="2400" dirty="0"/>
              <a:t> </a:t>
            </a:r>
            <a:r>
              <a:rPr lang="en-US" sz="2400" dirty="0" err="1"/>
              <a:t>caractérisé</a:t>
            </a:r>
            <a:r>
              <a:rPr lang="en-US" sz="2400" dirty="0"/>
              <a:t> par le jet d’un </a:t>
            </a:r>
            <a:r>
              <a:rPr lang="en-US" sz="2400" dirty="0" err="1"/>
              <a:t>objet</a:t>
            </a:r>
            <a:r>
              <a:rPr lang="en-US" sz="2400" dirty="0"/>
              <a:t> </a:t>
            </a:r>
            <a:r>
              <a:rPr lang="en-US" sz="2400" dirty="0" err="1"/>
              <a:t>en</a:t>
            </a:r>
            <a:r>
              <a:rPr lang="en-US" sz="2400" dirty="0"/>
              <a:t> particulier </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Image 6" descr="Une image contenant extérieur, personne, sport, jeu&#10;&#10;Description générée automatiquement">
            <a:extLst>
              <a:ext uri="{FF2B5EF4-FFF2-40B4-BE49-F238E27FC236}">
                <a16:creationId xmlns:a16="http://schemas.microsoft.com/office/drawing/2014/main" id="{910C0E65-9893-6848-AEEA-C1E9960CFE90}"/>
              </a:ext>
            </a:extLst>
          </p:cNvPr>
          <p:cNvPicPr>
            <a:picLocks noChangeAspect="1"/>
          </p:cNvPicPr>
          <p:nvPr/>
        </p:nvPicPr>
        <p:blipFill rotWithShape="1">
          <a:blip r:embed="rId2"/>
          <a:srcRect l="15924" r="12794" b="-1"/>
          <a:stretch/>
        </p:blipFill>
        <p:spPr>
          <a:xfrm>
            <a:off x="4868487" y="10"/>
            <a:ext cx="7323513" cy="6857990"/>
          </a:xfrm>
          <a:prstGeom prst="rect">
            <a:avLst/>
          </a:prstGeom>
        </p:spPr>
      </p:pic>
    </p:spTree>
    <p:extLst>
      <p:ext uri="{BB962C8B-B14F-4D97-AF65-F5344CB8AC3E}">
        <p14:creationId xmlns:p14="http://schemas.microsoft.com/office/powerpoint/2010/main" val="249474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 14" descr="Une image contenant personne, extérieur, homme, jeune&#10;&#10;Description générée automatiquement">
            <a:extLst>
              <a:ext uri="{FF2B5EF4-FFF2-40B4-BE49-F238E27FC236}">
                <a16:creationId xmlns:a16="http://schemas.microsoft.com/office/drawing/2014/main" id="{F6D3F924-AEC3-0545-B5B1-634F8C8FBF8D}"/>
              </a:ext>
            </a:extLst>
          </p:cNvPr>
          <p:cNvPicPr>
            <a:picLocks noChangeAspect="1"/>
          </p:cNvPicPr>
          <p:nvPr/>
        </p:nvPicPr>
        <p:blipFill rotWithShape="1">
          <a:blip r:embed="rId2"/>
          <a:srcRect l="5838" r="11455"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1" name="Image 10" descr="Une image contenant extérieur, clôture, raquette, joueur&#10;&#10;Description générée automatiquement">
            <a:extLst>
              <a:ext uri="{FF2B5EF4-FFF2-40B4-BE49-F238E27FC236}">
                <a16:creationId xmlns:a16="http://schemas.microsoft.com/office/drawing/2014/main" id="{00CB6A18-5A4B-A04C-9C4B-7B0334EA5F56}"/>
              </a:ext>
            </a:extLst>
          </p:cNvPr>
          <p:cNvPicPr>
            <a:picLocks noChangeAspect="1"/>
          </p:cNvPicPr>
          <p:nvPr/>
        </p:nvPicPr>
        <p:blipFill rotWithShape="1">
          <a:blip r:embed="rId3"/>
          <a:srcRect l="1241" r="4720" b="1"/>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8" name="Image 7" descr="Une image contenant personne, femme, boule, extérieur&#10;&#10;Description générée automatiquement">
            <a:extLst>
              <a:ext uri="{FF2B5EF4-FFF2-40B4-BE49-F238E27FC236}">
                <a16:creationId xmlns:a16="http://schemas.microsoft.com/office/drawing/2014/main" id="{70BA1662-991F-2C4B-89B4-92D3D4736D71}"/>
              </a:ext>
            </a:extLst>
          </p:cNvPr>
          <p:cNvPicPr>
            <a:picLocks noChangeAspect="1"/>
          </p:cNvPicPr>
          <p:nvPr/>
        </p:nvPicPr>
        <p:blipFill rotWithShape="1">
          <a:blip r:embed="rId4"/>
          <a:srcRect t="7919" r="2" b="2"/>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30" name="Freeform: Shape 21">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23">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7CA9021-1C31-E545-AFD3-4F95AB78EE37}"/>
              </a:ext>
            </a:extLst>
          </p:cNvPr>
          <p:cNvSpPr>
            <a:spLocks noGrp="1"/>
          </p:cNvSpPr>
          <p:nvPr>
            <p:ph type="title"/>
          </p:nvPr>
        </p:nvSpPr>
        <p:spPr>
          <a:xfrm>
            <a:off x="448056" y="685800"/>
            <a:ext cx="2807208" cy="1325563"/>
          </a:xfrm>
        </p:spPr>
        <p:txBody>
          <a:bodyPr>
            <a:normAutofit/>
          </a:bodyPr>
          <a:lstStyle/>
          <a:p>
            <a:r>
              <a:rPr lang="fr-FR" sz="2800"/>
              <a:t>4 types de lancer : </a:t>
            </a:r>
          </a:p>
        </p:txBody>
      </p:sp>
      <p:sp>
        <p:nvSpPr>
          <p:cNvPr id="32" name="Rectangle 2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3DDB2671-5AAC-5548-BF44-18F0F516E9BA}"/>
              </a:ext>
            </a:extLst>
          </p:cNvPr>
          <p:cNvSpPr>
            <a:spLocks noGrp="1"/>
          </p:cNvSpPr>
          <p:nvPr>
            <p:ph idx="1"/>
          </p:nvPr>
        </p:nvSpPr>
        <p:spPr>
          <a:xfrm>
            <a:off x="448056" y="2258568"/>
            <a:ext cx="2807208" cy="3922776"/>
          </a:xfrm>
        </p:spPr>
        <p:txBody>
          <a:bodyPr>
            <a:normAutofit/>
          </a:bodyPr>
          <a:lstStyle/>
          <a:p>
            <a:pPr marL="514350" indent="-514350">
              <a:buFont typeface="+mj-lt"/>
              <a:buAutoNum type="arabicPeriod"/>
            </a:pPr>
            <a:r>
              <a:rPr lang="fr-FR" sz="2400" dirty="0"/>
              <a:t>Le lancer de poids</a:t>
            </a:r>
          </a:p>
          <a:p>
            <a:pPr marL="514350" indent="-514350">
              <a:buFont typeface="+mj-lt"/>
              <a:buAutoNum type="arabicPeriod"/>
            </a:pPr>
            <a:r>
              <a:rPr lang="fr-FR" sz="2400" dirty="0"/>
              <a:t>Le lancer de marteau</a:t>
            </a:r>
          </a:p>
          <a:p>
            <a:pPr marL="514350" indent="-514350">
              <a:buFont typeface="+mj-lt"/>
              <a:buAutoNum type="arabicPeriod"/>
            </a:pPr>
            <a:r>
              <a:rPr lang="fr-FR" sz="2400" dirty="0"/>
              <a:t>Le lancer de javelot</a:t>
            </a:r>
          </a:p>
          <a:p>
            <a:pPr marL="514350" indent="-514350">
              <a:buFont typeface="+mj-lt"/>
              <a:buAutoNum type="arabicPeriod"/>
            </a:pPr>
            <a:r>
              <a:rPr lang="fr-FR" sz="2400" dirty="0"/>
              <a:t>Le lancer de disque </a:t>
            </a:r>
          </a:p>
        </p:txBody>
      </p:sp>
      <p:pic>
        <p:nvPicPr>
          <p:cNvPr id="6" name="Image 5" descr="Une image contenant personne, sport, femme, boule&#10;&#10;Description générée automatiquement">
            <a:extLst>
              <a:ext uri="{FF2B5EF4-FFF2-40B4-BE49-F238E27FC236}">
                <a16:creationId xmlns:a16="http://schemas.microsoft.com/office/drawing/2014/main" id="{65EECC26-97DA-E14D-A401-DE9F4E34D880}"/>
              </a:ext>
            </a:extLst>
          </p:cNvPr>
          <p:cNvPicPr>
            <a:picLocks noChangeAspect="1"/>
          </p:cNvPicPr>
          <p:nvPr/>
        </p:nvPicPr>
        <p:blipFill rotWithShape="1">
          <a:blip r:embed="rId5"/>
          <a:srcRect l="9921" r="-3" b="-3"/>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199933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personne, extérieur, sport, joueur&#10;&#10;Description générée automatiquement">
            <a:extLst>
              <a:ext uri="{FF2B5EF4-FFF2-40B4-BE49-F238E27FC236}">
                <a16:creationId xmlns:a16="http://schemas.microsoft.com/office/drawing/2014/main" id="{2430E6F6-744F-804D-A87B-C869D9567229}"/>
              </a:ext>
            </a:extLst>
          </p:cNvPr>
          <p:cNvPicPr>
            <a:picLocks noChangeAspect="1"/>
          </p:cNvPicPr>
          <p:nvPr/>
        </p:nvPicPr>
        <p:blipFill rotWithShape="1">
          <a:blip r:embed="rId2"/>
          <a:srcRect l="5269" r="11540"/>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33" name="Freeform: Shape 3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3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59FB8F7-A576-A74E-85A4-0EA4EE3F7529}"/>
              </a:ext>
            </a:extLst>
          </p:cNvPr>
          <p:cNvSpPr>
            <a:spLocks noGrp="1"/>
          </p:cNvSpPr>
          <p:nvPr>
            <p:ph type="title"/>
          </p:nvPr>
        </p:nvSpPr>
        <p:spPr>
          <a:xfrm>
            <a:off x="371094" y="1161288"/>
            <a:ext cx="3438144" cy="1125728"/>
          </a:xfrm>
        </p:spPr>
        <p:txBody>
          <a:bodyPr anchor="b">
            <a:normAutofit/>
          </a:bodyPr>
          <a:lstStyle/>
          <a:p>
            <a:r>
              <a:rPr lang="fr-FR" sz="2400"/>
              <a:t>Nous allons nous concentrer sur 2 types de lancer: </a:t>
            </a:r>
          </a:p>
        </p:txBody>
      </p:sp>
      <p:sp>
        <p:nvSpPr>
          <p:cNvPr id="37" name="Rectangle 3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B45BC849-BC9B-BB43-AC98-FD94576A912A}"/>
              </a:ext>
            </a:extLst>
          </p:cNvPr>
          <p:cNvSpPr>
            <a:spLocks noGrp="1"/>
          </p:cNvSpPr>
          <p:nvPr>
            <p:ph idx="1"/>
          </p:nvPr>
        </p:nvSpPr>
        <p:spPr>
          <a:xfrm>
            <a:off x="371094" y="2718054"/>
            <a:ext cx="3438906" cy="3708000"/>
          </a:xfrm>
        </p:spPr>
        <p:txBody>
          <a:bodyPr anchor="t">
            <a:noAutofit/>
          </a:bodyPr>
          <a:lstStyle/>
          <a:p>
            <a:pPr marL="0" indent="0">
              <a:buNone/>
            </a:pPr>
            <a:r>
              <a:rPr lang="fr-FR" sz="2000" dirty="0"/>
              <a:t>Le lancer de poids, consiste à lancer une boule de métal aussi loin que possible. Les concurrents se mettent à l'intérieur d'un cercle. Ils doivent reposer le poids entre le cou et l'épaule, et pousser leur bras de lancement tout droit. La distance du lancer est mesurée de l'avant du cercle à l'endroit où le projectile est tombé. Le but lancer le plus loin pour gagner ! </a:t>
            </a:r>
          </a:p>
        </p:txBody>
      </p:sp>
    </p:spTree>
    <p:extLst>
      <p:ext uri="{BB962C8B-B14F-4D97-AF65-F5344CB8AC3E}">
        <p14:creationId xmlns:p14="http://schemas.microsoft.com/office/powerpoint/2010/main" val="142878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herbe, extérieur, personne, sport&#10;&#10;Description générée automatiquement">
            <a:extLst>
              <a:ext uri="{FF2B5EF4-FFF2-40B4-BE49-F238E27FC236}">
                <a16:creationId xmlns:a16="http://schemas.microsoft.com/office/drawing/2014/main" id="{28C74350-38D4-F743-A986-01751B6BD8A3}"/>
              </a:ext>
            </a:extLst>
          </p:cNvPr>
          <p:cNvPicPr>
            <a:picLocks noChangeAspect="1"/>
          </p:cNvPicPr>
          <p:nvPr/>
        </p:nvPicPr>
        <p:blipFill rotWithShape="1">
          <a:blip r:embed="rId2"/>
          <a:srcRect/>
          <a:stretch/>
        </p:blipFill>
        <p:spPr>
          <a:xfrm>
            <a:off x="0" y="0"/>
            <a:ext cx="12192000" cy="6858000"/>
          </a:xfrm>
          <a:prstGeom prst="rect">
            <a:avLst/>
          </a:prstGeom>
        </p:spPr>
      </p:pic>
      <p:sp>
        <p:nvSpPr>
          <p:cNvPr id="2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6CFA2C57-EDF6-A845-87F5-DA206E8A0826}"/>
              </a:ext>
            </a:extLst>
          </p:cNvPr>
          <p:cNvSpPr>
            <a:spLocks noGrp="1"/>
          </p:cNvSpPr>
          <p:nvPr>
            <p:ph type="title"/>
          </p:nvPr>
        </p:nvSpPr>
        <p:spPr>
          <a:xfrm>
            <a:off x="709448" y="1913950"/>
            <a:ext cx="4204137" cy="1342754"/>
          </a:xfrm>
        </p:spPr>
        <p:txBody>
          <a:bodyPr>
            <a:normAutofit/>
          </a:bodyPr>
          <a:lstStyle/>
          <a:p>
            <a:pPr algn="ctr"/>
            <a:r>
              <a:rPr lang="fr-FR" sz="3600"/>
              <a:t>Les poids pèsent :</a:t>
            </a:r>
          </a:p>
        </p:txBody>
      </p:sp>
      <p:cxnSp>
        <p:nvCxnSpPr>
          <p:cNvPr id="21"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C7E8A039-3125-6E47-AAE6-15BA70593F3F}"/>
              </a:ext>
            </a:extLst>
          </p:cNvPr>
          <p:cNvSpPr>
            <a:spLocks noGrp="1"/>
          </p:cNvSpPr>
          <p:nvPr>
            <p:ph idx="1"/>
          </p:nvPr>
        </p:nvSpPr>
        <p:spPr>
          <a:xfrm>
            <a:off x="525516" y="3417573"/>
            <a:ext cx="4593021" cy="2619839"/>
          </a:xfrm>
        </p:spPr>
        <p:txBody>
          <a:bodyPr anchor="ctr">
            <a:normAutofit/>
          </a:bodyPr>
          <a:lstStyle/>
          <a:p>
            <a:pPr marL="0" indent="0">
              <a:buNone/>
            </a:pPr>
            <a:r>
              <a:rPr lang="fr-FR" sz="2000" dirty="0"/>
              <a:t>4 kg pour les Femmes </a:t>
            </a:r>
          </a:p>
          <a:p>
            <a:pPr marL="0" indent="0">
              <a:buNone/>
            </a:pPr>
            <a:r>
              <a:rPr lang="fr-FR" sz="2000" dirty="0"/>
              <a:t>7,260 kg pour les Hommes </a:t>
            </a:r>
          </a:p>
        </p:txBody>
      </p:sp>
    </p:spTree>
    <p:extLst>
      <p:ext uri="{BB962C8B-B14F-4D97-AF65-F5344CB8AC3E}">
        <p14:creationId xmlns:p14="http://schemas.microsoft.com/office/powerpoint/2010/main" val="381837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D8E942-A776-4F46-BF7A-53F6884AFA0B}"/>
              </a:ext>
            </a:extLst>
          </p:cNvPr>
          <p:cNvSpPr>
            <a:spLocks noGrp="1"/>
          </p:cNvSpPr>
          <p:nvPr>
            <p:ph type="title"/>
          </p:nvPr>
        </p:nvSpPr>
        <p:spPr>
          <a:xfrm>
            <a:off x="594360" y="687479"/>
            <a:ext cx="3444240" cy="1574874"/>
          </a:xfrm>
        </p:spPr>
        <p:txBody>
          <a:bodyPr anchor="b">
            <a:normAutofit/>
          </a:bodyPr>
          <a:lstStyle/>
          <a:p>
            <a:r>
              <a:rPr lang="fr-FR" sz="2600" dirty="0"/>
              <a:t>Les records du monde du lancer du poids chez les Femmes</a:t>
            </a:r>
          </a:p>
        </p:txBody>
      </p:sp>
      <p:grpSp>
        <p:nvGrpSpPr>
          <p:cNvPr id="144" name="Group 143">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45"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4526C6ED-1B0A-FE44-B62E-9D0D3C1D2E7A}"/>
              </a:ext>
            </a:extLst>
          </p:cNvPr>
          <p:cNvSpPr>
            <a:spLocks noGrp="1"/>
          </p:cNvSpPr>
          <p:nvPr>
            <p:ph idx="1"/>
          </p:nvPr>
        </p:nvSpPr>
        <p:spPr>
          <a:xfrm>
            <a:off x="594360" y="3155626"/>
            <a:ext cx="3444240" cy="2935176"/>
          </a:xfrm>
        </p:spPr>
        <p:txBody>
          <a:bodyPr anchor="ctr">
            <a:normAutofit/>
          </a:bodyPr>
          <a:lstStyle/>
          <a:p>
            <a:r>
              <a:rPr lang="fr-FR" sz="1400" dirty="0"/>
              <a:t>Le record du monde de lancer en plein air est établi par </a:t>
            </a:r>
            <a:r>
              <a:rPr lang="fr-FR" sz="1400" dirty="0" err="1"/>
              <a:t>Natalya</a:t>
            </a:r>
            <a:r>
              <a:rPr lang="fr-FR" sz="1400" dirty="0"/>
              <a:t> </a:t>
            </a:r>
            <a:r>
              <a:rPr lang="fr-FR" sz="1400" dirty="0" err="1"/>
              <a:t>Lisovskaya</a:t>
            </a:r>
            <a:r>
              <a:rPr lang="fr-FR" sz="1400" dirty="0"/>
              <a:t>, une athlète Russe, qui réalise une performance de 22,63 mètres à Moscou le 7 juin 1987. Championne du monde en 1987, et championne olympique en 1988.</a:t>
            </a:r>
          </a:p>
          <a:p>
            <a:r>
              <a:rPr lang="fr-FR" sz="1400" dirty="0"/>
              <a:t>Le record du monde en salle est établit par Helena </a:t>
            </a:r>
            <a:r>
              <a:rPr lang="fr-FR" sz="1400" dirty="0" err="1"/>
              <a:t>Fibingerová</a:t>
            </a:r>
            <a:r>
              <a:rPr lang="fr-FR" sz="1400" dirty="0"/>
              <a:t> une athlète tchèque, avec 22,50 mètres le 19 février 1977 à </a:t>
            </a:r>
            <a:r>
              <a:rPr lang="fr-FR" sz="1400" dirty="0" err="1"/>
              <a:t>Jablonec</a:t>
            </a:r>
            <a:r>
              <a:rPr lang="fr-FR" sz="1400" dirty="0"/>
              <a:t> </a:t>
            </a:r>
            <a:r>
              <a:rPr lang="fr-FR" sz="1400" dirty="0" err="1"/>
              <a:t>nad</a:t>
            </a:r>
            <a:r>
              <a:rPr lang="fr-FR" sz="1400" dirty="0"/>
              <a:t> </a:t>
            </a:r>
            <a:r>
              <a:rPr lang="fr-FR" sz="1400" dirty="0" err="1"/>
              <a:t>Nisou</a:t>
            </a:r>
            <a:r>
              <a:rPr lang="fr-FR" sz="1400" dirty="0"/>
              <a:t> . Elle a été une fois championne du monde, huit fois championne d'Europe en salle. Elle a établi trois records du monde. Elle fut la première femme à lancer à plus de 22 m.</a:t>
            </a:r>
          </a:p>
          <a:p>
            <a:endParaRPr lang="fr-FR" sz="1400" dirty="0"/>
          </a:p>
        </p:txBody>
      </p:sp>
      <p:pic>
        <p:nvPicPr>
          <p:cNvPr id="5" name="Image 4" descr="Une image contenant personne, extérieur, herbe, sport&#10;&#10;Description générée automatiquement">
            <a:extLst>
              <a:ext uri="{FF2B5EF4-FFF2-40B4-BE49-F238E27FC236}">
                <a16:creationId xmlns:a16="http://schemas.microsoft.com/office/drawing/2014/main" id="{818E4E48-B4DB-814D-AE2C-6AC4D9E16DEE}"/>
              </a:ext>
            </a:extLst>
          </p:cNvPr>
          <p:cNvPicPr>
            <a:picLocks noChangeAspect="1"/>
          </p:cNvPicPr>
          <p:nvPr/>
        </p:nvPicPr>
        <p:blipFill rotWithShape="1">
          <a:blip r:embed="rId2"/>
          <a:srcRect l="5239" r="32" b="1"/>
          <a:stretch/>
        </p:blipFill>
        <p:spPr>
          <a:xfrm>
            <a:off x="4466900" y="531074"/>
            <a:ext cx="3566160" cy="5577118"/>
          </a:xfrm>
          <a:prstGeom prst="rect">
            <a:avLst/>
          </a:prstGeom>
        </p:spPr>
      </p:pic>
      <p:pic>
        <p:nvPicPr>
          <p:cNvPr id="8" name="Image 7" descr="Une image contenant sport, personne, femme, extérieur&#10;&#10;Description générée automatiquement">
            <a:extLst>
              <a:ext uri="{FF2B5EF4-FFF2-40B4-BE49-F238E27FC236}">
                <a16:creationId xmlns:a16="http://schemas.microsoft.com/office/drawing/2014/main" id="{0D057007-A25A-B140-8537-44F2BFDA502D}"/>
              </a:ext>
            </a:extLst>
          </p:cNvPr>
          <p:cNvPicPr>
            <a:picLocks noChangeAspect="1"/>
          </p:cNvPicPr>
          <p:nvPr/>
        </p:nvPicPr>
        <p:blipFill rotWithShape="1">
          <a:blip r:embed="rId3"/>
          <a:srcRect l="6855" r="4645" b="1"/>
          <a:stretch/>
        </p:blipFill>
        <p:spPr>
          <a:xfrm>
            <a:off x="8321044" y="531074"/>
            <a:ext cx="3566160" cy="5577118"/>
          </a:xfrm>
          <a:prstGeom prst="rect">
            <a:avLst/>
          </a:prstGeom>
        </p:spPr>
      </p:pic>
      <p:sp>
        <p:nvSpPr>
          <p:cNvPr id="166" name="Rectangle 16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Drapeau de la Jamaïque">
            <a:extLst>
              <a:ext uri="{FF2B5EF4-FFF2-40B4-BE49-F238E27FC236}">
                <a16:creationId xmlns:a16="http://schemas.microsoft.com/office/drawing/2014/main" id="{74B997A0-8EFB-5C4C-8DD1-F3A2D2777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4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apeau : Royaume-Uni">
            <a:extLst>
              <a:ext uri="{FF2B5EF4-FFF2-40B4-BE49-F238E27FC236}">
                <a16:creationId xmlns:a16="http://schemas.microsoft.com/office/drawing/2014/main" id="{FA6902DE-1BF7-AD4B-B39A-04C41133F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4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rapeau des États-Unis">
            <a:extLst>
              <a:ext uri="{FF2B5EF4-FFF2-40B4-BE49-F238E27FC236}">
                <a16:creationId xmlns:a16="http://schemas.microsoft.com/office/drawing/2014/main" id="{217001DF-BEA0-5546-BEDE-3066A20EB4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540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apeau : Royaume-Uni">
            <a:extLst>
              <a:ext uri="{FF2B5EF4-FFF2-40B4-BE49-F238E27FC236}">
                <a16:creationId xmlns:a16="http://schemas.microsoft.com/office/drawing/2014/main" id="{53248582-EF9A-0D43-B2F8-98AEB3E42F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4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onsultez la documentation du modèle">
            <a:extLst>
              <a:ext uri="{FF2B5EF4-FFF2-40B4-BE49-F238E27FC236}">
                <a16:creationId xmlns:a16="http://schemas.microsoft.com/office/drawing/2014/main" id="{7FD1CEAC-FF4B-9547-A93E-16BD6BFD95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1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herbe, personne, extérieur, joueur&#10;&#10;Description générée automatiquement">
            <a:extLst>
              <a:ext uri="{FF2B5EF4-FFF2-40B4-BE49-F238E27FC236}">
                <a16:creationId xmlns:a16="http://schemas.microsoft.com/office/drawing/2014/main" id="{D756F69C-6776-F545-A675-522028707197}"/>
              </a:ext>
            </a:extLst>
          </p:cNvPr>
          <p:cNvPicPr>
            <a:picLocks noChangeAspect="1"/>
          </p:cNvPicPr>
          <p:nvPr/>
        </p:nvPicPr>
        <p:blipFill rotWithShape="1">
          <a:blip r:embed="rId2">
            <a:alphaModFix/>
          </a:blip>
          <a:srcRect b="13124"/>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re 1">
            <a:extLst>
              <a:ext uri="{FF2B5EF4-FFF2-40B4-BE49-F238E27FC236}">
                <a16:creationId xmlns:a16="http://schemas.microsoft.com/office/drawing/2014/main" id="{7EA3AE76-3380-8D49-9449-315CAD3F64BF}"/>
              </a:ext>
            </a:extLst>
          </p:cNvPr>
          <p:cNvSpPr>
            <a:spLocks noGrp="1"/>
          </p:cNvSpPr>
          <p:nvPr>
            <p:ph type="title"/>
          </p:nvPr>
        </p:nvSpPr>
        <p:spPr>
          <a:xfrm>
            <a:off x="804998" y="798445"/>
            <a:ext cx="4803636" cy="1311664"/>
          </a:xfrm>
        </p:spPr>
        <p:txBody>
          <a:bodyPr>
            <a:normAutofit/>
          </a:bodyPr>
          <a:lstStyle/>
          <a:p>
            <a:r>
              <a:rPr lang="fr-FR" sz="3700">
                <a:solidFill>
                  <a:srgbClr val="000000"/>
                </a:solidFill>
              </a:rPr>
              <a:t>Les records du lancer de poids chez les Hommes</a:t>
            </a:r>
          </a:p>
        </p:txBody>
      </p:sp>
      <p:sp>
        <p:nvSpPr>
          <p:cNvPr id="3" name="Espace réservé du contenu 2">
            <a:extLst>
              <a:ext uri="{FF2B5EF4-FFF2-40B4-BE49-F238E27FC236}">
                <a16:creationId xmlns:a16="http://schemas.microsoft.com/office/drawing/2014/main" id="{A8B34186-3F1E-294A-9C9F-6B8A4D5197E7}"/>
              </a:ext>
            </a:extLst>
          </p:cNvPr>
          <p:cNvSpPr>
            <a:spLocks noGrp="1"/>
          </p:cNvSpPr>
          <p:nvPr>
            <p:ph idx="1"/>
          </p:nvPr>
        </p:nvSpPr>
        <p:spPr>
          <a:xfrm>
            <a:off x="804997" y="2272143"/>
            <a:ext cx="4706803" cy="3788830"/>
          </a:xfrm>
        </p:spPr>
        <p:txBody>
          <a:bodyPr anchor="ctr">
            <a:normAutofit/>
          </a:bodyPr>
          <a:lstStyle/>
          <a:p>
            <a:r>
              <a:rPr lang="fr-FR" sz="2000" dirty="0" err="1">
                <a:solidFill>
                  <a:srgbClr val="000000"/>
                </a:solidFill>
              </a:rPr>
              <a:t>Eric</a:t>
            </a:r>
            <a:r>
              <a:rPr lang="fr-FR" sz="2000" dirty="0">
                <a:solidFill>
                  <a:srgbClr val="000000"/>
                </a:solidFill>
              </a:rPr>
              <a:t> Randolph "Randy" Barnes est un américain Champion olympique en 1996, il est l'actuel détenteur du record du monde de la discipline avec la marque de 23,12 m, établie en 1990 à Los Angeles.</a:t>
            </a:r>
          </a:p>
          <a:p>
            <a:r>
              <a:rPr lang="fr-FR" sz="2000" dirty="0">
                <a:solidFill>
                  <a:srgbClr val="000000"/>
                </a:solidFill>
              </a:rPr>
              <a:t>Suspecté de dopage …</a:t>
            </a:r>
          </a:p>
        </p:txBody>
      </p:sp>
    </p:spTree>
    <p:extLst>
      <p:ext uri="{BB962C8B-B14F-4D97-AF65-F5344CB8AC3E}">
        <p14:creationId xmlns:p14="http://schemas.microsoft.com/office/powerpoint/2010/main" val="74154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7EE98B6-F42C-2940-A03A-69E1A2F1E398}"/>
              </a:ext>
            </a:extLst>
          </p:cNvPr>
          <p:cNvSpPr>
            <a:spLocks noGrp="1"/>
          </p:cNvSpPr>
          <p:nvPr>
            <p:ph type="title"/>
          </p:nvPr>
        </p:nvSpPr>
        <p:spPr>
          <a:xfrm>
            <a:off x="411480" y="987552"/>
            <a:ext cx="4485861" cy="1088136"/>
          </a:xfrm>
        </p:spPr>
        <p:txBody>
          <a:bodyPr anchor="b">
            <a:normAutofit/>
          </a:bodyPr>
          <a:lstStyle/>
          <a:p>
            <a:r>
              <a:rPr lang="fr-FR" sz="3400"/>
              <a:t>Le lancer du Javelot: </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1F15C2DA-D057-DD4B-904F-3F3013D39BE8}"/>
              </a:ext>
            </a:extLst>
          </p:cNvPr>
          <p:cNvSpPr>
            <a:spLocks noGrp="1"/>
          </p:cNvSpPr>
          <p:nvPr>
            <p:ph idx="1"/>
          </p:nvPr>
        </p:nvSpPr>
        <p:spPr>
          <a:xfrm>
            <a:off x="411479" y="2688336"/>
            <a:ext cx="4498848" cy="3584448"/>
          </a:xfrm>
        </p:spPr>
        <p:txBody>
          <a:bodyPr anchor="t">
            <a:normAutofit/>
          </a:bodyPr>
          <a:lstStyle/>
          <a:p>
            <a:r>
              <a:rPr lang="fr-FR" sz="2400" dirty="0"/>
              <a:t>Cette discipline de l’athlétisme consiste à lancer un engin appelé javelot ( longue tige en acier) le plus loin possible. La distance est mesurée au centimètre près. Pour lancer le javelot le/a lanceur/</a:t>
            </a:r>
            <a:r>
              <a:rPr lang="fr-FR" sz="2400" dirty="0" err="1"/>
              <a:t>euse</a:t>
            </a:r>
            <a:r>
              <a:rPr lang="fr-FR" sz="2400" dirty="0"/>
              <a:t> effectue une course d’élan et ensuite propulse le javelot dans les airs. </a:t>
            </a:r>
          </a:p>
        </p:txBody>
      </p:sp>
      <p:pic>
        <p:nvPicPr>
          <p:cNvPr id="5" name="Image 4" descr="Une image contenant personne, sport, extérieur, match&#10;&#10;Description générée automatiquement">
            <a:extLst>
              <a:ext uri="{FF2B5EF4-FFF2-40B4-BE49-F238E27FC236}">
                <a16:creationId xmlns:a16="http://schemas.microsoft.com/office/drawing/2014/main" id="{666B753C-3EFF-E943-B92A-42E2D140B2A0}"/>
              </a:ext>
            </a:extLst>
          </p:cNvPr>
          <p:cNvPicPr>
            <a:picLocks noChangeAspect="1"/>
          </p:cNvPicPr>
          <p:nvPr/>
        </p:nvPicPr>
        <p:blipFill rotWithShape="1">
          <a:blip r:embed="rId2"/>
          <a:srcRect l="1691" r="2197"/>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28482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texte, table, homme, tenant&#10;&#10;Description générée automatiquement">
            <a:extLst>
              <a:ext uri="{FF2B5EF4-FFF2-40B4-BE49-F238E27FC236}">
                <a16:creationId xmlns:a16="http://schemas.microsoft.com/office/drawing/2014/main" id="{5FAAB82D-97AF-6B47-8158-DD23A0972D3D}"/>
              </a:ext>
            </a:extLst>
          </p:cNvPr>
          <p:cNvPicPr>
            <a:picLocks noChangeAspect="1"/>
          </p:cNvPicPr>
          <p:nvPr/>
        </p:nvPicPr>
        <p:blipFill rotWithShape="1">
          <a:blip r:embed="rId2">
            <a:alphaModFix/>
          </a:blip>
          <a:srcRect l="18576" r="10331"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re 1">
            <a:extLst>
              <a:ext uri="{FF2B5EF4-FFF2-40B4-BE49-F238E27FC236}">
                <a16:creationId xmlns:a16="http://schemas.microsoft.com/office/drawing/2014/main" id="{92242C13-90CA-634C-9D46-D2E4F87A2578}"/>
              </a:ext>
            </a:extLst>
          </p:cNvPr>
          <p:cNvSpPr>
            <a:spLocks noGrp="1"/>
          </p:cNvSpPr>
          <p:nvPr>
            <p:ph type="title"/>
          </p:nvPr>
        </p:nvSpPr>
        <p:spPr>
          <a:xfrm>
            <a:off x="804998" y="798445"/>
            <a:ext cx="4803636" cy="1311664"/>
          </a:xfrm>
        </p:spPr>
        <p:txBody>
          <a:bodyPr>
            <a:normAutofit/>
          </a:bodyPr>
          <a:lstStyle/>
          <a:p>
            <a:pPr algn="ctr"/>
            <a:r>
              <a:rPr lang="fr-FR" dirty="0">
                <a:solidFill>
                  <a:srgbClr val="000000"/>
                </a:solidFill>
              </a:rPr>
              <a:t>Le javelot en 708 av J.C</a:t>
            </a:r>
          </a:p>
        </p:txBody>
      </p:sp>
      <p:sp>
        <p:nvSpPr>
          <p:cNvPr id="3" name="Espace réservé du contenu 2">
            <a:extLst>
              <a:ext uri="{FF2B5EF4-FFF2-40B4-BE49-F238E27FC236}">
                <a16:creationId xmlns:a16="http://schemas.microsoft.com/office/drawing/2014/main" id="{FA3B15B6-021C-DA41-8C45-3D88B0AB9B93}"/>
              </a:ext>
            </a:extLst>
          </p:cNvPr>
          <p:cNvSpPr>
            <a:spLocks noGrp="1"/>
          </p:cNvSpPr>
          <p:nvPr>
            <p:ph idx="1"/>
          </p:nvPr>
        </p:nvSpPr>
        <p:spPr>
          <a:xfrm>
            <a:off x="804997" y="2272142"/>
            <a:ext cx="4706803" cy="4433458"/>
          </a:xfrm>
        </p:spPr>
        <p:txBody>
          <a:bodyPr anchor="ctr">
            <a:normAutofit fontScale="92500" lnSpcReduction="10000"/>
          </a:bodyPr>
          <a:lstStyle/>
          <a:p>
            <a:r>
              <a:rPr lang="fr-FR" sz="2400" dirty="0">
                <a:solidFill>
                  <a:srgbClr val="000000"/>
                </a:solidFill>
              </a:rPr>
              <a:t>Le lancer du javelot prit part aux Jeux olympiques à partir de 1908. En 708 av J.C lors des jeux Antiques, le but n’était pas de lancer le plus loin mais d'atteindre une cible.</a:t>
            </a:r>
            <a:r>
              <a:rPr lang="fr-FR" sz="2400" dirty="0"/>
              <a:t> Le javelot était aussi utilisé comme armes de guerre par les armées de l'Antiquité. On trouvait des écoles où les enfants apprenaient le maniement du javelot. </a:t>
            </a:r>
            <a:endParaRPr lang="fr-FR" sz="2400" dirty="0">
              <a:solidFill>
                <a:srgbClr val="000000"/>
              </a:solidFill>
            </a:endParaRPr>
          </a:p>
          <a:p>
            <a:r>
              <a:rPr lang="fr-FR" sz="2400" dirty="0">
                <a:solidFill>
                  <a:srgbClr val="000000"/>
                </a:solidFill>
              </a:rPr>
              <a:t>Au Moyen Âge, Il était lancé sur les ennemis ne portant pas d'armure avant les faces à faces pour désorganiser l’adversaire.</a:t>
            </a:r>
          </a:p>
          <a:p>
            <a:r>
              <a:rPr lang="fr-FR" sz="2400" dirty="0">
                <a:solidFill>
                  <a:srgbClr val="000000"/>
                </a:solidFill>
              </a:rPr>
              <a:t>Aujourd’hui, il est seulement utilisé dans le sport. </a:t>
            </a:r>
          </a:p>
          <a:p>
            <a:endParaRPr lang="fr-FR" sz="2000" dirty="0">
              <a:solidFill>
                <a:srgbClr val="000000"/>
              </a:solidFill>
            </a:endParaRPr>
          </a:p>
        </p:txBody>
      </p:sp>
    </p:spTree>
    <p:extLst>
      <p:ext uri="{BB962C8B-B14F-4D97-AF65-F5344CB8AC3E}">
        <p14:creationId xmlns:p14="http://schemas.microsoft.com/office/powerpoint/2010/main" val="33510137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945</Words>
  <Application>Microsoft Macintosh PowerPoint</Application>
  <PresentationFormat>Grand écran</PresentationFormat>
  <Paragraphs>64</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Wingdings</vt:lpstr>
      <vt:lpstr>Thème Office</vt:lpstr>
      <vt:lpstr>LE LANCER </vt:lpstr>
      <vt:lpstr>Qu’est-ce que le lancer  ?</vt:lpstr>
      <vt:lpstr>4 types de lancer : </vt:lpstr>
      <vt:lpstr>Nous allons nous concentrer sur 2 types de lancer: </vt:lpstr>
      <vt:lpstr>Les poids pèsent :</vt:lpstr>
      <vt:lpstr>Les records du monde du lancer du poids chez les Femmes</vt:lpstr>
      <vt:lpstr>Les records du lancer de poids chez les Hommes</vt:lpstr>
      <vt:lpstr>Le lancer du Javelot: </vt:lpstr>
      <vt:lpstr>Le javelot en 708 av J.C</vt:lpstr>
      <vt:lpstr>Les records du monde du lancer du Javelot chez les Femmes</vt:lpstr>
      <vt:lpstr>Les records du monde du lancer de javelot chez les hommes :</vt:lpstr>
      <vt:lpstr>Des vidéos sur les records du monde : </vt:lpstr>
      <vt:lpstr>A nous de jouer!!! </vt:lpstr>
      <vt:lpstr>Exercice 1: </vt:lpstr>
      <vt:lpstr>Exercice 2: </vt:lpstr>
      <vt:lpstr>Exercice 3: </vt:lpstr>
      <vt:lpstr>Exercice 4: </vt:lpstr>
      <vt:lpstr>Challenge du comité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LANCER </dc:title>
  <dc:creator>oceanneheliard2000@gmail.com</dc:creator>
  <cp:lastModifiedBy>oceanneheliard2000@gmail.com</cp:lastModifiedBy>
  <cp:revision>2</cp:revision>
  <dcterms:created xsi:type="dcterms:W3CDTF">2020-11-27T08:38:33Z</dcterms:created>
  <dcterms:modified xsi:type="dcterms:W3CDTF">2020-11-27T08:46:30Z</dcterms:modified>
</cp:coreProperties>
</file>